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9" r:id="rId4"/>
    <p:sldId id="260" r:id="rId5"/>
    <p:sldId id="261" r:id="rId6"/>
    <p:sldId id="262" r:id="rId7"/>
    <p:sldId id="263" r:id="rId8"/>
    <p:sldId id="264" r:id="rId9"/>
    <p:sldId id="265" r:id="rId10"/>
    <p:sldId id="258" r:id="rId1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8F6F"/>
    <a:srgbClr val="C9DCDB"/>
    <a:srgbClr val="000000"/>
    <a:srgbClr val="EBEBEB"/>
    <a:srgbClr val="FFFFFF"/>
    <a:srgbClr val="0045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857"/>
    <p:restoredTop sz="94717"/>
  </p:normalViewPr>
  <p:slideViewPr>
    <p:cSldViewPr snapToGrid="0">
      <p:cViewPr>
        <p:scale>
          <a:sx n="88" d="100"/>
          <a:sy n="88" d="100"/>
        </p:scale>
        <p:origin x="144" y="1192"/>
      </p:cViewPr>
      <p:guideLst/>
    </p:cSldViewPr>
  </p:slideViewPr>
  <p:notesTextViewPr>
    <p:cViewPr>
      <p:scale>
        <a:sx n="60" d="100"/>
        <a:sy n="6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A05D3-29BA-0041-9455-A7269A0665F5}" type="datetimeFigureOut">
              <a:rPr lang="en-US" smtClean="0"/>
              <a:t>1/26/26</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B1592-E1D8-BB48-B6D3-7629F9BD6A48}" type="slidenum">
              <a:rPr lang="en-US" smtClean="0"/>
              <a:t>‹Nr.›</a:t>
            </a:fld>
            <a:endParaRPr lang="en-US"/>
          </a:p>
        </p:txBody>
      </p:sp>
    </p:spTree>
    <p:extLst>
      <p:ext uri="{BB962C8B-B14F-4D97-AF65-F5344CB8AC3E}">
        <p14:creationId xmlns:p14="http://schemas.microsoft.com/office/powerpoint/2010/main" val="2948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9E1B1592-E1D8-BB48-B6D3-7629F9BD6A48}" type="slidenum">
              <a:rPr lang="en-US" smtClean="0"/>
              <a:t>2</a:t>
            </a:fld>
            <a:endParaRPr lang="en-US"/>
          </a:p>
        </p:txBody>
      </p:sp>
    </p:spTree>
    <p:extLst>
      <p:ext uri="{BB962C8B-B14F-4D97-AF65-F5344CB8AC3E}">
        <p14:creationId xmlns:p14="http://schemas.microsoft.com/office/powerpoint/2010/main" val="3944479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199D0-52C4-96C3-F021-FD5E079A56F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47D3D73-901C-B45E-7945-C251FEE0E92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15A3ABE-F71E-AABE-1948-0134E32186BB}"/>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0A41647A-CC31-5460-9C20-7BE5C259C6B7}"/>
              </a:ext>
            </a:extLst>
          </p:cNvPr>
          <p:cNvSpPr>
            <a:spLocks noGrp="1"/>
          </p:cNvSpPr>
          <p:nvPr>
            <p:ph type="sldNum" sz="quarter" idx="5"/>
          </p:nvPr>
        </p:nvSpPr>
        <p:spPr/>
        <p:txBody>
          <a:bodyPr/>
          <a:lstStyle/>
          <a:p>
            <a:fld id="{9E1B1592-E1D8-BB48-B6D3-7629F9BD6A48}" type="slidenum">
              <a:rPr lang="en-US" smtClean="0"/>
              <a:t>3</a:t>
            </a:fld>
            <a:endParaRPr lang="en-US"/>
          </a:p>
        </p:txBody>
      </p:sp>
    </p:spTree>
    <p:extLst>
      <p:ext uri="{BB962C8B-B14F-4D97-AF65-F5344CB8AC3E}">
        <p14:creationId xmlns:p14="http://schemas.microsoft.com/office/powerpoint/2010/main" val="202704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56FE8-0ECE-A874-0335-978CD973DA0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F9F9A0-973A-7335-CD6B-8317B9C2E49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0D2AC3C-67B7-0A80-F68A-4B781C010D6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BF3F2045-B161-70AF-4D66-9B5B1756660A}"/>
              </a:ext>
            </a:extLst>
          </p:cNvPr>
          <p:cNvSpPr>
            <a:spLocks noGrp="1"/>
          </p:cNvSpPr>
          <p:nvPr>
            <p:ph type="sldNum" sz="quarter" idx="5"/>
          </p:nvPr>
        </p:nvSpPr>
        <p:spPr/>
        <p:txBody>
          <a:bodyPr/>
          <a:lstStyle/>
          <a:p>
            <a:fld id="{9E1B1592-E1D8-BB48-B6D3-7629F9BD6A48}" type="slidenum">
              <a:rPr lang="en-US" smtClean="0"/>
              <a:t>4</a:t>
            </a:fld>
            <a:endParaRPr lang="en-US"/>
          </a:p>
        </p:txBody>
      </p:sp>
    </p:spTree>
    <p:extLst>
      <p:ext uri="{BB962C8B-B14F-4D97-AF65-F5344CB8AC3E}">
        <p14:creationId xmlns:p14="http://schemas.microsoft.com/office/powerpoint/2010/main" val="246224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324CF-7129-D332-C826-397707667E5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A726366-533B-3531-CCCA-3B0B59079BC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AC102F0-7CCB-FE57-91F1-9728C081AAC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5BE1483D-81CF-561D-128E-781E448C89D4}"/>
              </a:ext>
            </a:extLst>
          </p:cNvPr>
          <p:cNvSpPr>
            <a:spLocks noGrp="1"/>
          </p:cNvSpPr>
          <p:nvPr>
            <p:ph type="sldNum" sz="quarter" idx="5"/>
          </p:nvPr>
        </p:nvSpPr>
        <p:spPr/>
        <p:txBody>
          <a:bodyPr/>
          <a:lstStyle/>
          <a:p>
            <a:fld id="{9E1B1592-E1D8-BB48-B6D3-7629F9BD6A48}" type="slidenum">
              <a:rPr lang="en-US" smtClean="0"/>
              <a:t>5</a:t>
            </a:fld>
            <a:endParaRPr lang="en-US"/>
          </a:p>
        </p:txBody>
      </p:sp>
    </p:spTree>
    <p:extLst>
      <p:ext uri="{BB962C8B-B14F-4D97-AF65-F5344CB8AC3E}">
        <p14:creationId xmlns:p14="http://schemas.microsoft.com/office/powerpoint/2010/main" val="3835013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FF667-5C0D-4039-4FAB-237EB529879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2351BB4-6BFE-88AC-36F9-97C58808E4D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080CA0B-2CDB-BDFF-97AB-0E1C01DAFF36}"/>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6DE8E724-9D1C-3DD1-8353-011F69EACE42}"/>
              </a:ext>
            </a:extLst>
          </p:cNvPr>
          <p:cNvSpPr>
            <a:spLocks noGrp="1"/>
          </p:cNvSpPr>
          <p:nvPr>
            <p:ph type="sldNum" sz="quarter" idx="5"/>
          </p:nvPr>
        </p:nvSpPr>
        <p:spPr/>
        <p:txBody>
          <a:bodyPr/>
          <a:lstStyle/>
          <a:p>
            <a:fld id="{9E1B1592-E1D8-BB48-B6D3-7629F9BD6A48}" type="slidenum">
              <a:rPr lang="en-US" smtClean="0"/>
              <a:t>6</a:t>
            </a:fld>
            <a:endParaRPr lang="en-US"/>
          </a:p>
        </p:txBody>
      </p:sp>
    </p:spTree>
    <p:extLst>
      <p:ext uri="{BB962C8B-B14F-4D97-AF65-F5344CB8AC3E}">
        <p14:creationId xmlns:p14="http://schemas.microsoft.com/office/powerpoint/2010/main" val="123656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FC750-794A-12D4-CEFA-4183AD57122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512E301-BEC2-1DF1-75BE-35B16855F84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F58C4A3-3959-831B-2AC3-E2224026CA7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EED6674B-C915-7482-6A02-8F5EF6853C2D}"/>
              </a:ext>
            </a:extLst>
          </p:cNvPr>
          <p:cNvSpPr>
            <a:spLocks noGrp="1"/>
          </p:cNvSpPr>
          <p:nvPr>
            <p:ph type="sldNum" sz="quarter" idx="5"/>
          </p:nvPr>
        </p:nvSpPr>
        <p:spPr/>
        <p:txBody>
          <a:bodyPr/>
          <a:lstStyle/>
          <a:p>
            <a:fld id="{9E1B1592-E1D8-BB48-B6D3-7629F9BD6A48}" type="slidenum">
              <a:rPr lang="en-US" smtClean="0"/>
              <a:t>7</a:t>
            </a:fld>
            <a:endParaRPr lang="en-US"/>
          </a:p>
        </p:txBody>
      </p:sp>
    </p:spTree>
    <p:extLst>
      <p:ext uri="{BB962C8B-B14F-4D97-AF65-F5344CB8AC3E}">
        <p14:creationId xmlns:p14="http://schemas.microsoft.com/office/powerpoint/2010/main" val="101424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C4419-F41F-6CAF-2FCC-7E23B8EF568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F1B9ED2-2135-90F8-1D5F-BCD95A96E8B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1D89DCE-7C17-5B19-1479-C15376F1FE7D}"/>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8A9D0468-FD8E-3A00-8F8D-BBE19A5D0F8D}"/>
              </a:ext>
            </a:extLst>
          </p:cNvPr>
          <p:cNvSpPr>
            <a:spLocks noGrp="1"/>
          </p:cNvSpPr>
          <p:nvPr>
            <p:ph type="sldNum" sz="quarter" idx="5"/>
          </p:nvPr>
        </p:nvSpPr>
        <p:spPr/>
        <p:txBody>
          <a:bodyPr/>
          <a:lstStyle/>
          <a:p>
            <a:fld id="{9E1B1592-E1D8-BB48-B6D3-7629F9BD6A48}" type="slidenum">
              <a:rPr lang="en-US" smtClean="0"/>
              <a:t>8</a:t>
            </a:fld>
            <a:endParaRPr lang="en-US"/>
          </a:p>
        </p:txBody>
      </p:sp>
    </p:spTree>
    <p:extLst>
      <p:ext uri="{BB962C8B-B14F-4D97-AF65-F5344CB8AC3E}">
        <p14:creationId xmlns:p14="http://schemas.microsoft.com/office/powerpoint/2010/main" val="3643812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9E286C-5A65-9DF4-5255-4792D52CCC9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E3CDE45F-6404-DAC0-45C9-A619D78C876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42231C35-13FD-15CA-B5AE-8D2C49206666}"/>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15755E53-FE0E-2D73-793B-0B67B78D5151}"/>
              </a:ext>
            </a:extLst>
          </p:cNvPr>
          <p:cNvSpPr>
            <a:spLocks noGrp="1"/>
          </p:cNvSpPr>
          <p:nvPr>
            <p:ph type="sldNum" sz="quarter" idx="5"/>
          </p:nvPr>
        </p:nvSpPr>
        <p:spPr/>
        <p:txBody>
          <a:bodyPr/>
          <a:lstStyle/>
          <a:p>
            <a:fld id="{9E1B1592-E1D8-BB48-B6D3-7629F9BD6A48}" type="slidenum">
              <a:rPr lang="en-US" smtClean="0"/>
              <a:t>9</a:t>
            </a:fld>
            <a:endParaRPr lang="en-US"/>
          </a:p>
        </p:txBody>
      </p:sp>
    </p:spTree>
    <p:extLst>
      <p:ext uri="{BB962C8B-B14F-4D97-AF65-F5344CB8AC3E}">
        <p14:creationId xmlns:p14="http://schemas.microsoft.com/office/powerpoint/2010/main" val="1759349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C1F47-CE79-9731-72C6-FE0AFBB4D8C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C692151-76FB-83AD-4201-E8FCC378A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109375-966A-49B6-4A54-60DEB8D392B0}"/>
              </a:ext>
            </a:extLst>
          </p:cNvPr>
          <p:cNvSpPr>
            <a:spLocks noGrp="1"/>
          </p:cNvSpPr>
          <p:nvPr>
            <p:ph type="dt" sz="half" idx="10"/>
          </p:nvPr>
        </p:nvSpPr>
        <p:spPr/>
        <p:txBody>
          <a:bodyPr/>
          <a:lstStyle/>
          <a:p>
            <a:fld id="{B667AA3E-5963-064B-9F86-DDAA4FD8F037}" type="datetimeFigureOut">
              <a:rPr lang="en-US" smtClean="0"/>
              <a:t>1/26/26</a:t>
            </a:fld>
            <a:endParaRPr lang="en-US"/>
          </a:p>
        </p:txBody>
      </p:sp>
      <p:sp>
        <p:nvSpPr>
          <p:cNvPr id="5" name="Fußzeilenplatzhalter 4">
            <a:extLst>
              <a:ext uri="{FF2B5EF4-FFF2-40B4-BE49-F238E27FC236}">
                <a16:creationId xmlns:a16="http://schemas.microsoft.com/office/drawing/2014/main" id="{D216C7C5-1FEE-AE56-6419-EC336C98511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5E0515E-E268-2AEB-145B-DB4C2F3BD2E2}"/>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50711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D214F-3220-84EE-1724-11320E503A79}"/>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B1DDAC5C-38C9-F6F5-D5F3-60B101FAEC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BAC7483-F017-D40E-2211-24FE7C2C7CCC}"/>
              </a:ext>
            </a:extLst>
          </p:cNvPr>
          <p:cNvSpPr>
            <a:spLocks noGrp="1"/>
          </p:cNvSpPr>
          <p:nvPr>
            <p:ph type="dt" sz="half" idx="10"/>
          </p:nvPr>
        </p:nvSpPr>
        <p:spPr/>
        <p:txBody>
          <a:bodyPr/>
          <a:lstStyle/>
          <a:p>
            <a:fld id="{B667AA3E-5963-064B-9F86-DDAA4FD8F037}" type="datetimeFigureOut">
              <a:rPr lang="en-US" smtClean="0"/>
              <a:t>1/26/26</a:t>
            </a:fld>
            <a:endParaRPr lang="en-US"/>
          </a:p>
        </p:txBody>
      </p:sp>
      <p:sp>
        <p:nvSpPr>
          <p:cNvPr id="5" name="Fußzeilenplatzhalter 4">
            <a:extLst>
              <a:ext uri="{FF2B5EF4-FFF2-40B4-BE49-F238E27FC236}">
                <a16:creationId xmlns:a16="http://schemas.microsoft.com/office/drawing/2014/main" id="{B2215861-22D1-C5D5-FD4C-4562B2B8979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8725018-FD77-FBDF-6525-2D33BC9BC3D4}"/>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3801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25C82F-F46D-D30B-CB17-AA700F0B4AA4}"/>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D2A64773-2F0C-1CFE-A65E-45D2EB18BAF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09FDBDBE-30D1-A3B6-7807-1BB711BDE195}"/>
              </a:ext>
            </a:extLst>
          </p:cNvPr>
          <p:cNvSpPr>
            <a:spLocks noGrp="1"/>
          </p:cNvSpPr>
          <p:nvPr>
            <p:ph type="dt" sz="half" idx="10"/>
          </p:nvPr>
        </p:nvSpPr>
        <p:spPr/>
        <p:txBody>
          <a:bodyPr/>
          <a:lstStyle/>
          <a:p>
            <a:fld id="{B667AA3E-5963-064B-9F86-DDAA4FD8F037}" type="datetimeFigureOut">
              <a:rPr lang="en-US" smtClean="0"/>
              <a:t>1/26/26</a:t>
            </a:fld>
            <a:endParaRPr lang="en-US"/>
          </a:p>
        </p:txBody>
      </p:sp>
      <p:sp>
        <p:nvSpPr>
          <p:cNvPr id="5" name="Fußzeilenplatzhalter 4">
            <a:extLst>
              <a:ext uri="{FF2B5EF4-FFF2-40B4-BE49-F238E27FC236}">
                <a16:creationId xmlns:a16="http://schemas.microsoft.com/office/drawing/2014/main" id="{B272BF5A-AE95-B4E5-AC57-A12DBE9CF31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370F284-BBCF-556F-B6C0-05B3929A6FBF}"/>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2438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547BA2-6CDA-F664-4263-2BE2B0E30AE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96B18087-2FDA-0B53-99C0-CEB4657AA4A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DF7159F-C08A-4350-13A4-E880F7341CD1}"/>
              </a:ext>
            </a:extLst>
          </p:cNvPr>
          <p:cNvSpPr>
            <a:spLocks noGrp="1"/>
          </p:cNvSpPr>
          <p:nvPr>
            <p:ph type="dt" sz="half" idx="10"/>
          </p:nvPr>
        </p:nvSpPr>
        <p:spPr/>
        <p:txBody>
          <a:bodyPr/>
          <a:lstStyle/>
          <a:p>
            <a:fld id="{B667AA3E-5963-064B-9F86-DDAA4FD8F037}" type="datetimeFigureOut">
              <a:rPr lang="en-US" smtClean="0"/>
              <a:t>1/26/26</a:t>
            </a:fld>
            <a:endParaRPr lang="en-US"/>
          </a:p>
        </p:txBody>
      </p:sp>
      <p:sp>
        <p:nvSpPr>
          <p:cNvPr id="5" name="Fußzeilenplatzhalter 4">
            <a:extLst>
              <a:ext uri="{FF2B5EF4-FFF2-40B4-BE49-F238E27FC236}">
                <a16:creationId xmlns:a16="http://schemas.microsoft.com/office/drawing/2014/main" id="{D38FBBCA-D5C6-FB9E-3679-6775C49CB5E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7B3122B-B280-0929-CD2D-B8CB695BFFB5}"/>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95152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B20CA-83EA-C012-F2AC-8FFE2C899C1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F925E-A83B-B678-AD7B-62E78D3EA8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B1396BF-FB14-6C41-98AE-39A12921DBEC}"/>
              </a:ext>
            </a:extLst>
          </p:cNvPr>
          <p:cNvSpPr>
            <a:spLocks noGrp="1"/>
          </p:cNvSpPr>
          <p:nvPr>
            <p:ph type="dt" sz="half" idx="10"/>
          </p:nvPr>
        </p:nvSpPr>
        <p:spPr/>
        <p:txBody>
          <a:bodyPr/>
          <a:lstStyle/>
          <a:p>
            <a:fld id="{B667AA3E-5963-064B-9F86-DDAA4FD8F037}" type="datetimeFigureOut">
              <a:rPr lang="en-US" smtClean="0"/>
              <a:t>1/26/26</a:t>
            </a:fld>
            <a:endParaRPr lang="en-US"/>
          </a:p>
        </p:txBody>
      </p:sp>
      <p:sp>
        <p:nvSpPr>
          <p:cNvPr id="5" name="Fußzeilenplatzhalter 4">
            <a:extLst>
              <a:ext uri="{FF2B5EF4-FFF2-40B4-BE49-F238E27FC236}">
                <a16:creationId xmlns:a16="http://schemas.microsoft.com/office/drawing/2014/main" id="{ECDE698F-805D-C568-3AE5-0C2C4F7BD71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6E43F8E-2B2F-C5DD-7E41-FA900B00EE1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4654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C5E80-70D8-B4BF-D628-4139D43FB2F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F8D6BA5-8E62-FCFF-7CA4-5C244D6CE66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6A667A2-77A3-F28C-4A26-D188DAE1AB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FD58A212-024E-2EA5-4433-BBB84F0E82CE}"/>
              </a:ext>
            </a:extLst>
          </p:cNvPr>
          <p:cNvSpPr>
            <a:spLocks noGrp="1"/>
          </p:cNvSpPr>
          <p:nvPr>
            <p:ph type="dt" sz="half" idx="10"/>
          </p:nvPr>
        </p:nvSpPr>
        <p:spPr/>
        <p:txBody>
          <a:bodyPr/>
          <a:lstStyle/>
          <a:p>
            <a:fld id="{B667AA3E-5963-064B-9F86-DDAA4FD8F037}" type="datetimeFigureOut">
              <a:rPr lang="en-US" smtClean="0"/>
              <a:t>1/26/26</a:t>
            </a:fld>
            <a:endParaRPr lang="en-US"/>
          </a:p>
        </p:txBody>
      </p:sp>
      <p:sp>
        <p:nvSpPr>
          <p:cNvPr id="6" name="Fußzeilenplatzhalter 5">
            <a:extLst>
              <a:ext uri="{FF2B5EF4-FFF2-40B4-BE49-F238E27FC236}">
                <a16:creationId xmlns:a16="http://schemas.microsoft.com/office/drawing/2014/main" id="{87F334BF-1E4A-3AEC-BC2F-7A3857A0881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E3DDE53-0C10-D33C-0B7B-46F1D02BD8B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998986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F9342-A5CE-A9F8-225D-0CF67DB8CAD8}"/>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F7398BB2-9304-7BD4-0B60-E2D322FB5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D9DB418-1E9A-5DB6-63A1-AD7EE4A10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83D8DDC2-39D6-C560-3D0B-215103900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FF075EF-5EB0-293C-28B4-6C316E2A9C3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36E75C95-033D-07E0-E4F0-6A7D2B03BD5C}"/>
              </a:ext>
            </a:extLst>
          </p:cNvPr>
          <p:cNvSpPr>
            <a:spLocks noGrp="1"/>
          </p:cNvSpPr>
          <p:nvPr>
            <p:ph type="dt" sz="half" idx="10"/>
          </p:nvPr>
        </p:nvSpPr>
        <p:spPr/>
        <p:txBody>
          <a:bodyPr/>
          <a:lstStyle/>
          <a:p>
            <a:fld id="{B667AA3E-5963-064B-9F86-DDAA4FD8F037}" type="datetimeFigureOut">
              <a:rPr lang="en-US" smtClean="0"/>
              <a:t>1/26/26</a:t>
            </a:fld>
            <a:endParaRPr lang="en-US"/>
          </a:p>
        </p:txBody>
      </p:sp>
      <p:sp>
        <p:nvSpPr>
          <p:cNvPr id="8" name="Fußzeilenplatzhalter 7">
            <a:extLst>
              <a:ext uri="{FF2B5EF4-FFF2-40B4-BE49-F238E27FC236}">
                <a16:creationId xmlns:a16="http://schemas.microsoft.com/office/drawing/2014/main" id="{18705CFC-C4E7-F876-F8CA-74E96DB4FA6B}"/>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B676469-CCD7-BE3A-6C62-877C133B5F10}"/>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33512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431C3-5848-8CF8-6479-E3C9B1D51461}"/>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828267B6-0E2A-8A52-69A5-4DFA9540B00E}"/>
              </a:ext>
            </a:extLst>
          </p:cNvPr>
          <p:cNvSpPr>
            <a:spLocks noGrp="1"/>
          </p:cNvSpPr>
          <p:nvPr>
            <p:ph type="dt" sz="half" idx="10"/>
          </p:nvPr>
        </p:nvSpPr>
        <p:spPr/>
        <p:txBody>
          <a:bodyPr/>
          <a:lstStyle/>
          <a:p>
            <a:fld id="{B667AA3E-5963-064B-9F86-DDAA4FD8F037}" type="datetimeFigureOut">
              <a:rPr lang="en-US" smtClean="0"/>
              <a:t>1/26/26</a:t>
            </a:fld>
            <a:endParaRPr lang="en-US"/>
          </a:p>
        </p:txBody>
      </p:sp>
      <p:sp>
        <p:nvSpPr>
          <p:cNvPr id="4" name="Fußzeilenplatzhalter 3">
            <a:extLst>
              <a:ext uri="{FF2B5EF4-FFF2-40B4-BE49-F238E27FC236}">
                <a16:creationId xmlns:a16="http://schemas.microsoft.com/office/drawing/2014/main" id="{1202C902-7B5E-80F5-6B42-70E263977057}"/>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58EFBC9F-A4D3-9959-C493-98BD0F77D49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53347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F21A57-25F2-458B-D6DB-E2B15DA466B5}"/>
              </a:ext>
            </a:extLst>
          </p:cNvPr>
          <p:cNvSpPr>
            <a:spLocks noGrp="1"/>
          </p:cNvSpPr>
          <p:nvPr>
            <p:ph type="dt" sz="half" idx="10"/>
          </p:nvPr>
        </p:nvSpPr>
        <p:spPr/>
        <p:txBody>
          <a:bodyPr/>
          <a:lstStyle/>
          <a:p>
            <a:fld id="{B667AA3E-5963-064B-9F86-DDAA4FD8F037}" type="datetimeFigureOut">
              <a:rPr lang="en-US" smtClean="0"/>
              <a:t>1/26/26</a:t>
            </a:fld>
            <a:endParaRPr lang="en-US"/>
          </a:p>
        </p:txBody>
      </p:sp>
      <p:sp>
        <p:nvSpPr>
          <p:cNvPr id="3" name="Fußzeilenplatzhalter 2">
            <a:extLst>
              <a:ext uri="{FF2B5EF4-FFF2-40B4-BE49-F238E27FC236}">
                <a16:creationId xmlns:a16="http://schemas.microsoft.com/office/drawing/2014/main" id="{DC347406-D876-B3D4-3E90-B54F315754E8}"/>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949E1C3-00ED-6FF6-37F0-DCA6CDAA640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417870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142407-D99C-AAC0-05C9-38F225E0CB7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91FD5518-C1E0-B396-46D0-C7D34528F2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BBDE5AC-13E1-95F4-07D2-192444CB7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0E9A5AF-C80D-4BFE-905C-2317E39CC9C4}"/>
              </a:ext>
            </a:extLst>
          </p:cNvPr>
          <p:cNvSpPr>
            <a:spLocks noGrp="1"/>
          </p:cNvSpPr>
          <p:nvPr>
            <p:ph type="dt" sz="half" idx="10"/>
          </p:nvPr>
        </p:nvSpPr>
        <p:spPr/>
        <p:txBody>
          <a:bodyPr/>
          <a:lstStyle/>
          <a:p>
            <a:fld id="{B667AA3E-5963-064B-9F86-DDAA4FD8F037}" type="datetimeFigureOut">
              <a:rPr lang="en-US" smtClean="0"/>
              <a:t>1/26/26</a:t>
            </a:fld>
            <a:endParaRPr lang="en-US"/>
          </a:p>
        </p:txBody>
      </p:sp>
      <p:sp>
        <p:nvSpPr>
          <p:cNvPr id="6" name="Fußzeilenplatzhalter 5">
            <a:extLst>
              <a:ext uri="{FF2B5EF4-FFF2-40B4-BE49-F238E27FC236}">
                <a16:creationId xmlns:a16="http://schemas.microsoft.com/office/drawing/2014/main" id="{3AF39203-3BF0-D9DB-0990-A2620DB55F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B8EBF41-2A89-14AF-C4BB-543AA37A6208}"/>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59488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3F101-F17D-39ED-CA97-FCAE4A0AEE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5878FC0-F5EF-B17E-5F6F-1B11BB69D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7A834D3-CF47-6F1C-7953-E9A8A45C6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F2BE0DA-D096-3F59-CDF8-8BFBA1BC8F96}"/>
              </a:ext>
            </a:extLst>
          </p:cNvPr>
          <p:cNvSpPr>
            <a:spLocks noGrp="1"/>
          </p:cNvSpPr>
          <p:nvPr>
            <p:ph type="dt" sz="half" idx="10"/>
          </p:nvPr>
        </p:nvSpPr>
        <p:spPr/>
        <p:txBody>
          <a:bodyPr/>
          <a:lstStyle/>
          <a:p>
            <a:fld id="{B667AA3E-5963-064B-9F86-DDAA4FD8F037}" type="datetimeFigureOut">
              <a:rPr lang="en-US" smtClean="0"/>
              <a:t>1/26/26</a:t>
            </a:fld>
            <a:endParaRPr lang="en-US"/>
          </a:p>
        </p:txBody>
      </p:sp>
      <p:sp>
        <p:nvSpPr>
          <p:cNvPr id="6" name="Fußzeilenplatzhalter 5">
            <a:extLst>
              <a:ext uri="{FF2B5EF4-FFF2-40B4-BE49-F238E27FC236}">
                <a16:creationId xmlns:a16="http://schemas.microsoft.com/office/drawing/2014/main" id="{FBB945FA-BBA5-4189-19EF-DEEC4539EFC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6D1B10E-0A60-1045-EDF3-E953298DFEDD}"/>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89026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A9E38DB-B452-97FD-BB4B-E7BCDD146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4FCD660E-C4A8-23B8-BAE0-C5CBC0311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73031B-B2C6-FEEB-767B-4B7F2E5326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67AA3E-5963-064B-9F86-DDAA4FD8F037}" type="datetimeFigureOut">
              <a:rPr lang="en-US" smtClean="0"/>
              <a:t>1/26/26</a:t>
            </a:fld>
            <a:endParaRPr lang="en-US"/>
          </a:p>
        </p:txBody>
      </p:sp>
      <p:sp>
        <p:nvSpPr>
          <p:cNvPr id="5" name="Fußzeilenplatzhalter 4">
            <a:extLst>
              <a:ext uri="{FF2B5EF4-FFF2-40B4-BE49-F238E27FC236}">
                <a16:creationId xmlns:a16="http://schemas.microsoft.com/office/drawing/2014/main" id="{5D855FDE-EFD1-A143-7A13-AFC6C7DB9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7C89B0D9-8E63-BFEF-D385-43DB8A1C8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E2C60D-9A30-7248-ADD7-8FDA85099C50}" type="slidenum">
              <a:rPr lang="en-US" smtClean="0"/>
              <a:t>‹Nr.›</a:t>
            </a:fld>
            <a:endParaRPr lang="en-US"/>
          </a:p>
        </p:txBody>
      </p:sp>
    </p:spTree>
    <p:extLst>
      <p:ext uri="{BB962C8B-B14F-4D97-AF65-F5344CB8AC3E}">
        <p14:creationId xmlns:p14="http://schemas.microsoft.com/office/powerpoint/2010/main" val="556631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emf"/><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sv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4.png"/><Relationship Id="rId17"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svg"/><Relationship Id="rId5" Type="http://schemas.openxmlformats.org/officeDocument/2006/relationships/image" Target="../media/image1.emf"/><Relationship Id="rId15" Type="http://schemas.openxmlformats.org/officeDocument/2006/relationships/image" Target="../media/image7.svg"/><Relationship Id="rId10"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1.svg"/><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sv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4.png"/><Relationship Id="rId17"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svg"/><Relationship Id="rId5" Type="http://schemas.openxmlformats.org/officeDocument/2006/relationships/image" Target="../media/image1.emf"/><Relationship Id="rId15" Type="http://schemas.openxmlformats.org/officeDocument/2006/relationships/image" Target="../media/image7.svg"/><Relationship Id="rId10"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1.svg"/><Relationship Id="rId1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emf"/><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emf"/><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3.sv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image" Target="../media/image1.emf"/><Relationship Id="rId10" Type="http://schemas.openxmlformats.org/officeDocument/2006/relationships/image" Target="../media/image17.png"/><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emf"/><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5.png"/><Relationship Id="rId5" Type="http://schemas.openxmlformats.org/officeDocument/2006/relationships/image" Target="../media/image3.svg"/><Relationship Id="rId10" Type="http://schemas.openxmlformats.org/officeDocument/2006/relationships/image" Target="../media/image21.png"/><Relationship Id="rId4" Type="http://schemas.openxmlformats.org/officeDocument/2006/relationships/image" Target="../media/image2.pn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5.png"/><Relationship Id="rId3" Type="http://schemas.openxmlformats.org/officeDocument/2006/relationships/image" Target="../media/image22.png"/><Relationship Id="rId7" Type="http://schemas.openxmlformats.org/officeDocument/2006/relationships/image" Target="../media/image3.sv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20.png"/><Relationship Id="rId5" Type="http://schemas.openxmlformats.org/officeDocument/2006/relationships/image" Target="../media/image1.emf"/><Relationship Id="rId10" Type="http://schemas.openxmlformats.org/officeDocument/2006/relationships/image" Target="../media/image24.png"/><Relationship Id="rId4" Type="http://schemas.microsoft.com/office/2007/relationships/hdphoto" Target="../media/hdphoto2.wdp"/><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3FDD15D0-CD08-2DBE-6A93-F678B7117FD4}"/>
              </a:ext>
            </a:extLst>
          </p:cNvPr>
          <p:cNvSpPr txBox="1"/>
          <p:nvPr/>
        </p:nvSpPr>
        <p:spPr>
          <a:xfrm>
            <a:off x="0" y="0"/>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Grafik 11">
            <a:extLst>
              <a:ext uri="{FF2B5EF4-FFF2-40B4-BE49-F238E27FC236}">
                <a16:creationId xmlns:a16="http://schemas.microsoft.com/office/drawing/2014/main" id="{42B3183B-A042-7146-6CF9-6DB885F59E5A}"/>
              </a:ext>
            </a:extLst>
          </p:cNvPr>
          <p:cNvPicPr>
            <a:picLocks noChangeAspect="1"/>
          </p:cNvPicPr>
          <p:nvPr/>
        </p:nvPicPr>
        <p:blipFill>
          <a:blip r:embed="rId2"/>
          <a:stretch>
            <a:fillRect/>
          </a:stretch>
        </p:blipFill>
        <p:spPr>
          <a:xfrm>
            <a:off x="11389411" y="45476"/>
            <a:ext cx="754743" cy="754743"/>
          </a:xfrm>
          <a:prstGeom prst="rect">
            <a:avLst/>
          </a:prstGeom>
        </p:spPr>
      </p:pic>
      <p:sp>
        <p:nvSpPr>
          <p:cNvPr id="14" name="Rechteck 13">
            <a:extLst>
              <a:ext uri="{FF2B5EF4-FFF2-40B4-BE49-F238E27FC236}">
                <a16:creationId xmlns:a16="http://schemas.microsoft.com/office/drawing/2014/main" id="{376395B5-4AB1-CC15-044E-8150340E045D}"/>
              </a:ext>
            </a:extLst>
          </p:cNvPr>
          <p:cNvSpPr/>
          <p:nvPr/>
        </p:nvSpPr>
        <p:spPr>
          <a:xfrm>
            <a:off x="223910"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5" name="Rechteck 14">
            <a:extLst>
              <a:ext uri="{FF2B5EF4-FFF2-40B4-BE49-F238E27FC236}">
                <a16:creationId xmlns:a16="http://schemas.microsoft.com/office/drawing/2014/main" id="{C2286077-360A-FBA3-9512-392EE17D6F64}"/>
              </a:ext>
            </a:extLst>
          </p:cNvPr>
          <p:cNvSpPr/>
          <p:nvPr/>
        </p:nvSpPr>
        <p:spPr>
          <a:xfrm>
            <a:off x="4213273"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6" name="Rechteck 15">
            <a:extLst>
              <a:ext uri="{FF2B5EF4-FFF2-40B4-BE49-F238E27FC236}">
                <a16:creationId xmlns:a16="http://schemas.microsoft.com/office/drawing/2014/main" id="{672A3DE8-62AB-20F4-6318-3C84C3E0CE94}"/>
              </a:ext>
            </a:extLst>
          </p:cNvPr>
          <p:cNvSpPr/>
          <p:nvPr/>
        </p:nvSpPr>
        <p:spPr>
          <a:xfrm>
            <a:off x="8202636"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8" name="Rechteck 17">
            <a:extLst>
              <a:ext uri="{FF2B5EF4-FFF2-40B4-BE49-F238E27FC236}">
                <a16:creationId xmlns:a16="http://schemas.microsoft.com/office/drawing/2014/main" id="{470C2EA0-65FA-9F2B-D538-1B2AAADC300D}"/>
              </a:ext>
            </a:extLst>
          </p:cNvPr>
          <p:cNvSpPr/>
          <p:nvPr/>
        </p:nvSpPr>
        <p:spPr>
          <a:xfrm>
            <a:off x="223910"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9" name="Rechteck 18">
            <a:extLst>
              <a:ext uri="{FF2B5EF4-FFF2-40B4-BE49-F238E27FC236}">
                <a16:creationId xmlns:a16="http://schemas.microsoft.com/office/drawing/2014/main" id="{1C24780F-7FEA-D3AB-9179-538DB2475CC7}"/>
              </a:ext>
            </a:extLst>
          </p:cNvPr>
          <p:cNvSpPr/>
          <p:nvPr/>
        </p:nvSpPr>
        <p:spPr>
          <a:xfrm>
            <a:off x="4213273"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8484F12E-7D29-2A03-8AFF-3B2E176763D0}"/>
              </a:ext>
            </a:extLst>
          </p:cNvPr>
          <p:cNvSpPr/>
          <p:nvPr/>
        </p:nvSpPr>
        <p:spPr>
          <a:xfrm>
            <a:off x="8202636"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1" name="Rechteck 20">
            <a:extLst>
              <a:ext uri="{FF2B5EF4-FFF2-40B4-BE49-F238E27FC236}">
                <a16:creationId xmlns:a16="http://schemas.microsoft.com/office/drawing/2014/main" id="{168C374A-A29A-C74E-D3DB-21FD294E4624}"/>
              </a:ext>
            </a:extLst>
          </p:cNvPr>
          <p:cNvSpPr/>
          <p:nvPr/>
        </p:nvSpPr>
        <p:spPr>
          <a:xfrm>
            <a:off x="223910"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2" name="Rechteck 21">
            <a:extLst>
              <a:ext uri="{FF2B5EF4-FFF2-40B4-BE49-F238E27FC236}">
                <a16:creationId xmlns:a16="http://schemas.microsoft.com/office/drawing/2014/main" id="{FC5467CB-6F65-2820-71D1-FF0ACBB44B5E}"/>
              </a:ext>
            </a:extLst>
          </p:cNvPr>
          <p:cNvSpPr/>
          <p:nvPr/>
        </p:nvSpPr>
        <p:spPr>
          <a:xfrm>
            <a:off x="4213273"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3" name="Rechteck 22">
            <a:extLst>
              <a:ext uri="{FF2B5EF4-FFF2-40B4-BE49-F238E27FC236}">
                <a16:creationId xmlns:a16="http://schemas.microsoft.com/office/drawing/2014/main" id="{1E3A5212-2DE4-62EF-1966-999AC10DC2A2}"/>
              </a:ext>
            </a:extLst>
          </p:cNvPr>
          <p:cNvSpPr/>
          <p:nvPr/>
        </p:nvSpPr>
        <p:spPr>
          <a:xfrm>
            <a:off x="8202636"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Tree>
    <p:extLst>
      <p:ext uri="{BB962C8B-B14F-4D97-AF65-F5344CB8AC3E}">
        <p14:creationId xmlns:p14="http://schemas.microsoft.com/office/powerpoint/2010/main" val="125862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4646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3E8B961D-7454-CD0D-AFF0-2AF06E954E31}"/>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DFF88882-C45C-3EBD-E818-66DB5E5F2058}"/>
              </a:ext>
            </a:extLst>
          </p:cNvPr>
          <p:cNvSpPr txBox="1"/>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Grafik 11">
            <a:extLst>
              <a:ext uri="{FF2B5EF4-FFF2-40B4-BE49-F238E27FC236}">
                <a16:creationId xmlns:a16="http://schemas.microsoft.com/office/drawing/2014/main" id="{FD741B53-CA69-CBA5-B08F-42CDF036B993}"/>
              </a:ext>
            </a:extLst>
          </p:cNvPr>
          <p:cNvPicPr>
            <a:picLocks noChangeAspect="1"/>
          </p:cNvPicPr>
          <p:nvPr/>
        </p:nvPicPr>
        <p:blipFill>
          <a:blip r:embed="rId3"/>
          <a:stretch>
            <a:fillRect/>
          </a:stretch>
        </p:blipFill>
        <p:spPr>
          <a:xfrm>
            <a:off x="11389411" y="45476"/>
            <a:ext cx="754743" cy="754743"/>
          </a:xfrm>
          <a:prstGeom prst="rect">
            <a:avLst/>
          </a:prstGeom>
        </p:spPr>
      </p:pic>
      <p:sp>
        <p:nvSpPr>
          <p:cNvPr id="14" name="Rechteck 13">
            <a:extLst>
              <a:ext uri="{FF2B5EF4-FFF2-40B4-BE49-F238E27FC236}">
                <a16:creationId xmlns:a16="http://schemas.microsoft.com/office/drawing/2014/main" id="{FA9BBC35-B40D-CF62-0E17-CAD2EAD807A0}"/>
              </a:ext>
            </a:extLst>
          </p:cNvPr>
          <p:cNvSpPr/>
          <p:nvPr/>
        </p:nvSpPr>
        <p:spPr>
          <a:xfrm>
            <a:off x="223908" y="2361894"/>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FEDB7F16-9790-BB5F-29BC-3408FCAC9F43}"/>
              </a:ext>
            </a:extLst>
          </p:cNvPr>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1" name="Rechteck 20">
            <a:extLst>
              <a:ext uri="{FF2B5EF4-FFF2-40B4-BE49-F238E27FC236}">
                <a16:creationId xmlns:a16="http://schemas.microsoft.com/office/drawing/2014/main" id="{EF60A91B-7937-569E-5F75-F3713F28E02A}"/>
              </a:ext>
            </a:extLst>
          </p:cNvPr>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2" name="Rechteck 21">
            <a:extLst>
              <a:ext uri="{FF2B5EF4-FFF2-40B4-BE49-F238E27FC236}">
                <a16:creationId xmlns:a16="http://schemas.microsoft.com/office/drawing/2014/main" id="{1A5A9DA0-D9F4-29BD-BE9D-909677E4FE12}"/>
              </a:ext>
            </a:extLst>
          </p:cNvPr>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3" name="Rechteck 22">
            <a:extLst>
              <a:ext uri="{FF2B5EF4-FFF2-40B4-BE49-F238E27FC236}">
                <a16:creationId xmlns:a16="http://schemas.microsoft.com/office/drawing/2014/main" id="{D8979E46-5266-3516-9D47-AF65E6E89F4B}"/>
              </a:ext>
            </a:extLst>
          </p:cNvPr>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grpSp>
        <p:nvGrpSpPr>
          <p:cNvPr id="5" name="Gruppieren 4">
            <a:extLst>
              <a:ext uri="{FF2B5EF4-FFF2-40B4-BE49-F238E27FC236}">
                <a16:creationId xmlns:a16="http://schemas.microsoft.com/office/drawing/2014/main" id="{B30F0DB5-9E95-EE20-3526-8C4C369AC2D6}"/>
              </a:ext>
            </a:extLst>
          </p:cNvPr>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7903AEC4-97EF-C336-06EC-1A6C46593B99}"/>
                </a:ext>
              </a:extLst>
            </p:cNvPr>
            <p:cNvSpPr/>
            <p:nvPr/>
          </p:nvSpPr>
          <p:spPr>
            <a:xfrm>
              <a:off x="8202636" y="5660571"/>
              <a:ext cx="3765453" cy="10497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DD37A1E9-351B-FA22-190A-6F917BD32320}"/>
                </a:ext>
              </a:extLst>
            </p:cNvPr>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6EB7A3B6-5631-6896-4490-A3F009EDDD08}"/>
                </a:ext>
              </a:extLst>
            </p:cNvPr>
            <p:cNvSpPr/>
            <p:nvPr/>
          </p:nvSpPr>
          <p:spPr>
            <a:xfrm>
              <a:off x="8202635" y="6010655"/>
              <a:ext cx="3765453" cy="699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sp>
        <p:nvSpPr>
          <p:cNvPr id="6" name="Rechteck 5">
            <a:extLst>
              <a:ext uri="{FF2B5EF4-FFF2-40B4-BE49-F238E27FC236}">
                <a16:creationId xmlns:a16="http://schemas.microsoft.com/office/drawing/2014/main" id="{9DF16331-87FB-944D-D8B0-D31A82D6F684}"/>
              </a:ext>
            </a:extLst>
          </p:cNvPr>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sp>
        <p:nvSpPr>
          <p:cNvPr id="7" name="Rechteck 6">
            <a:extLst>
              <a:ext uri="{FF2B5EF4-FFF2-40B4-BE49-F238E27FC236}">
                <a16:creationId xmlns:a16="http://schemas.microsoft.com/office/drawing/2014/main" id="{054CAAA3-FFA9-3F72-4568-33E69857D808}"/>
              </a:ext>
            </a:extLst>
          </p:cNvPr>
          <p:cNvSpPr/>
          <p:nvPr/>
        </p:nvSpPr>
        <p:spPr>
          <a:xfrm>
            <a:off x="223908" y="2085304"/>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sp>
        <p:nvSpPr>
          <p:cNvPr id="11" name="Rechteck 10">
            <a:extLst>
              <a:ext uri="{FF2B5EF4-FFF2-40B4-BE49-F238E27FC236}">
                <a16:creationId xmlns:a16="http://schemas.microsoft.com/office/drawing/2014/main" id="{9549E501-17E2-D96C-F4EC-0BFDBD1003FD}"/>
              </a:ext>
            </a:extLst>
          </p:cNvPr>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pic>
        <p:nvPicPr>
          <p:cNvPr id="27" name="Grafik 26">
            <a:extLst>
              <a:ext uri="{FF2B5EF4-FFF2-40B4-BE49-F238E27FC236}">
                <a16:creationId xmlns:a16="http://schemas.microsoft.com/office/drawing/2014/main" id="{9A7306DF-9715-077C-DDE3-1CBB1368D688}"/>
              </a:ext>
            </a:extLst>
          </p:cNvPr>
          <p:cNvPicPr>
            <a:picLocks noChangeAspect="1"/>
          </p:cNvPicPr>
          <p:nvPr/>
        </p:nvPicPr>
        <p:blipFill>
          <a:blip r:embed="rId4">
            <a:extLst>
              <a:ext uri="{96DAC541-7B7A-43D3-8B79-37D633B846F1}">
                <asvg:svgBlip xmlns:asvg="http://schemas.microsoft.com/office/drawing/2016/SVG/main" r:embed="rId5"/>
              </a:ext>
            </a:extLst>
          </a:blip>
          <a:srcRect r="69944" b="75008"/>
          <a:stretch>
            <a:fillRect/>
          </a:stretch>
        </p:blipFill>
        <p:spPr>
          <a:xfrm>
            <a:off x="4274651" y="1348511"/>
            <a:ext cx="2182525" cy="1361076"/>
          </a:xfrm>
          <a:prstGeom prst="rect">
            <a:avLst/>
          </a:prstGeom>
        </p:spPr>
      </p:pic>
      <p:pic>
        <p:nvPicPr>
          <p:cNvPr id="29" name="Grafik 28">
            <a:extLst>
              <a:ext uri="{FF2B5EF4-FFF2-40B4-BE49-F238E27FC236}">
                <a16:creationId xmlns:a16="http://schemas.microsoft.com/office/drawing/2014/main" id="{5011975E-FD24-F0B8-0E0D-5824AFB40141}"/>
              </a:ext>
            </a:extLst>
          </p:cNvPr>
          <p:cNvPicPr>
            <a:picLocks noChangeAspect="1"/>
          </p:cNvPicPr>
          <p:nvPr/>
        </p:nvPicPr>
        <p:blipFill>
          <a:blip r:embed="rId6">
            <a:extLst>
              <a:ext uri="{96DAC541-7B7A-43D3-8B79-37D633B846F1}">
                <asvg:svgBlip xmlns:asvg="http://schemas.microsoft.com/office/drawing/2016/SVG/main" r:embed="rId7"/>
              </a:ext>
            </a:extLst>
          </a:blip>
          <a:srcRect r="5973" b="21816"/>
          <a:stretch>
            <a:fillRect/>
          </a:stretch>
        </p:blipFill>
        <p:spPr>
          <a:xfrm>
            <a:off x="6681086" y="2430002"/>
            <a:ext cx="2182525" cy="1361076"/>
          </a:xfrm>
          <a:prstGeom prst="rect">
            <a:avLst/>
          </a:prstGeom>
        </p:spPr>
      </p:pic>
      <p:pic>
        <p:nvPicPr>
          <p:cNvPr id="32" name="Grafik 31">
            <a:extLst>
              <a:ext uri="{FF2B5EF4-FFF2-40B4-BE49-F238E27FC236}">
                <a16:creationId xmlns:a16="http://schemas.microsoft.com/office/drawing/2014/main" id="{CE49D74A-5080-B333-5CAE-541037C55860}"/>
              </a:ext>
            </a:extLst>
          </p:cNvPr>
          <p:cNvPicPr>
            <a:picLocks noChangeAspect="1"/>
          </p:cNvPicPr>
          <p:nvPr/>
        </p:nvPicPr>
        <p:blipFill>
          <a:blip r:embed="rId8">
            <a:extLst>
              <a:ext uri="{96DAC541-7B7A-43D3-8B79-37D633B846F1}">
                <asvg:svgBlip xmlns:asvg="http://schemas.microsoft.com/office/drawing/2016/SVG/main" r:embed="rId9"/>
              </a:ext>
            </a:extLst>
          </a:blip>
          <a:srcRect r="35091" b="50000"/>
          <a:stretch>
            <a:fillRect/>
          </a:stretch>
        </p:blipFill>
        <p:spPr>
          <a:xfrm>
            <a:off x="4274651" y="3831625"/>
            <a:ext cx="2355900" cy="1361077"/>
          </a:xfrm>
          <a:prstGeom prst="rect">
            <a:avLst/>
          </a:prstGeom>
        </p:spPr>
      </p:pic>
      <p:pic>
        <p:nvPicPr>
          <p:cNvPr id="38" name="Grafik 37">
            <a:extLst>
              <a:ext uri="{FF2B5EF4-FFF2-40B4-BE49-F238E27FC236}">
                <a16:creationId xmlns:a16="http://schemas.microsoft.com/office/drawing/2014/main" id="{412393B7-60D5-BB10-B17E-B8979657A0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35893" y="3719328"/>
            <a:ext cx="875562" cy="2918539"/>
          </a:xfrm>
          <a:prstGeom prst="rect">
            <a:avLst/>
          </a:prstGeom>
        </p:spPr>
      </p:pic>
      <p:pic>
        <p:nvPicPr>
          <p:cNvPr id="39" name="Grafik 38">
            <a:extLst>
              <a:ext uri="{FF2B5EF4-FFF2-40B4-BE49-F238E27FC236}">
                <a16:creationId xmlns:a16="http://schemas.microsoft.com/office/drawing/2014/main" id="{795AC083-AD12-FC18-2C92-D153D32049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2180" y="2514187"/>
            <a:ext cx="875562" cy="2918539"/>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3ABDCB74-CA90-B527-3423-268D8F20FE44}"/>
              </a:ext>
            </a:extLst>
          </p:cNvPr>
          <p:cNvPicPr>
            <a:picLocks noChangeAspect="1"/>
          </p:cNvPicPr>
          <p:nvPr/>
        </p:nvPicPr>
        <p:blipFill>
          <a:blip r:embed="rId14"/>
          <a:srcRect t="2853" r="418" b="781"/>
          <a:stretch>
            <a:fillRect/>
          </a:stretch>
        </p:blipFill>
        <p:spPr>
          <a:xfrm>
            <a:off x="6457176" y="5518564"/>
            <a:ext cx="2272496" cy="1119303"/>
          </a:xfrm>
          <a:prstGeom prst="rect">
            <a:avLst/>
          </a:prstGeom>
        </p:spPr>
      </p:pic>
      <p:sp>
        <p:nvSpPr>
          <p:cNvPr id="42" name="Rechteck 41">
            <a:extLst>
              <a:ext uri="{FF2B5EF4-FFF2-40B4-BE49-F238E27FC236}">
                <a16:creationId xmlns:a16="http://schemas.microsoft.com/office/drawing/2014/main" id="{5B2588DC-98AF-FDC9-9A3B-BABF0F2BB602}"/>
              </a:ext>
            </a:extLst>
          </p:cNvPr>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sp>
        <p:nvSpPr>
          <p:cNvPr id="43" name="Rechteck 42">
            <a:extLst>
              <a:ext uri="{FF2B5EF4-FFF2-40B4-BE49-F238E27FC236}">
                <a16:creationId xmlns:a16="http://schemas.microsoft.com/office/drawing/2014/main" id="{5751EEC0-A59D-CCA9-345C-C09DE87FCC8C}"/>
              </a:ext>
            </a:extLst>
          </p:cNvPr>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spTree>
    <p:extLst>
      <p:ext uri="{BB962C8B-B14F-4D97-AF65-F5344CB8AC3E}">
        <p14:creationId xmlns:p14="http://schemas.microsoft.com/office/powerpoint/2010/main" val="30524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B750DB6F-EE03-7F63-120E-CAC82BA999A3}"/>
            </a:ext>
          </a:extLst>
        </p:cNvPr>
        <p:cNvGrpSpPr/>
        <p:nvPr/>
      </p:nvGrpSpPr>
      <p:grpSpPr>
        <a:xfrm>
          <a:off x="0" y="0"/>
          <a:ext cx="0" cy="0"/>
          <a:chOff x="0" y="0"/>
          <a:chExt cx="0" cy="0"/>
        </a:xfrm>
      </p:grpSpPr>
      <p:grpSp>
        <p:nvGrpSpPr>
          <p:cNvPr id="58" name="Formatierung Ergebnisse">
            <a:extLst>
              <a:ext uri="{FF2B5EF4-FFF2-40B4-BE49-F238E27FC236}">
                <a16:creationId xmlns:a16="http://schemas.microsoft.com/office/drawing/2014/main" id="{9FA01B17-9400-F81E-4C1D-27CD7562A6F6}"/>
              </a:ext>
            </a:extLst>
          </p:cNvPr>
          <p:cNvGrpSpPr>
            <a:grpSpLocks noGrp="1" noUngrp="1" noRot="1" noMove="1" noResize="1"/>
          </p:cNvGrpSpPr>
          <p:nvPr/>
        </p:nvGrpSpPr>
        <p:grpSpPr>
          <a:xfrm>
            <a:off x="4213273" y="1314407"/>
            <a:ext cx="4731535" cy="5399695"/>
            <a:chOff x="4213273" y="1314407"/>
            <a:chExt cx="4731535" cy="5399695"/>
          </a:xfrm>
        </p:grpSpPr>
        <p:sp>
          <p:nvSpPr>
            <p:cNvPr id="48" name="Rechteck 47">
              <a:extLst>
                <a:ext uri="{FF2B5EF4-FFF2-40B4-BE49-F238E27FC236}">
                  <a16:creationId xmlns:a16="http://schemas.microsoft.com/office/drawing/2014/main" id="{9A1036E2-C09A-5304-DF3A-463967C01F96}"/>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E503F0B1-C44A-4C7A-56CC-A11E43AE2093}"/>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4336C3D0-B5DF-5D31-89A3-FA4528C74B82}"/>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CBE70268-49F6-EAE4-D8F3-ED5B5E7C7309}"/>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894CE278-B875-E35E-5548-54B9E0258BD3}"/>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B0DB3B25-390A-03BC-CF31-C29904DFE66C}"/>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B161C6F0-29D0-D94F-7E3B-D5A9C678DDAC}"/>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14C2DA71-FA16-7274-9F02-52EFC212B85F}"/>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Landkarte" descr="Ein Bild, das Karte enthält.&#10;&#10;KI-generierte Inhalte können fehlerhaft sein.">
            <a:extLst>
              <a:ext uri="{FF2B5EF4-FFF2-40B4-BE49-F238E27FC236}">
                <a16:creationId xmlns:a16="http://schemas.microsoft.com/office/drawing/2014/main" id="{3428B062-7B39-5204-89AE-E9F248DC30B5}"/>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artisticBlur radius="17"/>
                    </a14:imgEffect>
                  </a14:imgLayer>
                </a14:imgProps>
              </a:ext>
            </a:extLst>
          </a:blip>
          <a:stretch>
            <a:fillRect/>
          </a:stretch>
        </p:blipFill>
        <p:spPr>
          <a:xfrm>
            <a:off x="8202639" y="-214313"/>
            <a:ext cx="6602982" cy="9959806"/>
          </a:xfrm>
          <a:prstGeom prst="rect">
            <a:avLst/>
          </a:prstGeom>
        </p:spPr>
      </p:pic>
      <p:sp>
        <p:nvSpPr>
          <p:cNvPr id="10" name="Titel">
            <a:extLst>
              <a:ext uri="{FF2B5EF4-FFF2-40B4-BE49-F238E27FC236}">
                <a16:creationId xmlns:a16="http://schemas.microsoft.com/office/drawing/2014/main" id="{B1A160D0-944B-9FAD-8165-DF99EA126C91}"/>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6C7A0577-B75C-DAF0-BED7-8FF1A6D631C9}"/>
              </a:ext>
            </a:extLst>
          </p:cNvPr>
          <p:cNvPicPr>
            <a:picLocks noChangeAspect="1"/>
          </p:cNvPicPr>
          <p:nvPr/>
        </p:nvPicPr>
        <p:blipFill>
          <a:blip r:embed="rId5"/>
          <a:stretch>
            <a:fillRect/>
          </a:stretch>
        </p:blipFill>
        <p:spPr>
          <a:xfrm>
            <a:off x="11389411" y="45476"/>
            <a:ext cx="754743" cy="754743"/>
          </a:xfrm>
          <a:prstGeom prst="rect">
            <a:avLst/>
          </a:prstGeom>
        </p:spPr>
      </p:pic>
      <p:grpSp>
        <p:nvGrpSpPr>
          <p:cNvPr id="5" name="References BOX">
            <a:extLst>
              <a:ext uri="{FF2B5EF4-FFF2-40B4-BE49-F238E27FC236}">
                <a16:creationId xmlns:a16="http://schemas.microsoft.com/office/drawing/2014/main" id="{E863D858-94FF-EECE-4BAE-D4456EF22EC0}"/>
              </a:ext>
            </a:extLst>
          </p:cNvPr>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C327579A-2AA4-69DB-6395-3F5CE1FB013F}"/>
                </a:ext>
              </a:extLst>
            </p:cNvPr>
            <p:cNvSpPr/>
            <p:nvPr/>
          </p:nvSpPr>
          <p:spPr>
            <a:xfrm>
              <a:off x="8202636" y="5660571"/>
              <a:ext cx="3765453" cy="1049717"/>
            </a:xfrm>
            <a:prstGeom prst="rect">
              <a:avLst/>
            </a:prstGeom>
            <a:solidFill>
              <a:schemeClr val="bg1">
                <a:alpha val="9019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59559213-6DB3-8BC7-97A1-D8DBBF809223}"/>
                </a:ext>
              </a:extLst>
            </p:cNvPr>
            <p:cNvSpPr>
              <a:spLocks/>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710B8656-9166-4761-D7C4-A1693C5E8803}"/>
                </a:ext>
              </a:extLst>
            </p:cNvPr>
            <p:cNvSpPr/>
            <p:nvPr/>
          </p:nvSpPr>
          <p:spPr>
            <a:xfrm>
              <a:off x="8202635" y="6010655"/>
              <a:ext cx="3765453" cy="699633"/>
            </a:xfrm>
            <a:prstGeom prst="rect">
              <a:avLst/>
            </a:prstGeom>
            <a:solidFill>
              <a:schemeClr val="bg1">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grpSp>
        <p:nvGrpSpPr>
          <p:cNvPr id="72" name="Motivation BOX">
            <a:extLst>
              <a:ext uri="{FF2B5EF4-FFF2-40B4-BE49-F238E27FC236}">
                <a16:creationId xmlns:a16="http://schemas.microsoft.com/office/drawing/2014/main" id="{DD330A80-02C5-3E57-CFE0-FE7D3A784F91}"/>
              </a:ext>
            </a:extLst>
          </p:cNvPr>
          <p:cNvGrpSpPr>
            <a:grpSpLocks noGrp="1" noUngrp="1" noRot="1" noMove="1" noResize="1"/>
          </p:cNvGrpSpPr>
          <p:nvPr/>
        </p:nvGrpSpPr>
        <p:grpSpPr>
          <a:xfrm>
            <a:off x="223908" y="957941"/>
            <a:ext cx="3797568" cy="1012369"/>
            <a:chOff x="223909" y="957941"/>
            <a:chExt cx="3765454" cy="1012369"/>
          </a:xfrm>
        </p:grpSpPr>
        <p:sp>
          <p:nvSpPr>
            <p:cNvPr id="21" name="Rechteck 20">
              <a:extLst>
                <a:ext uri="{FF2B5EF4-FFF2-40B4-BE49-F238E27FC236}">
                  <a16:creationId xmlns:a16="http://schemas.microsoft.com/office/drawing/2014/main" id="{CC1B09B0-4DB2-CE3F-1FD3-7CDFC7898198}"/>
                </a:ext>
              </a:extLst>
            </p:cNvPr>
            <p:cNvSpPr>
              <a:spLocks noGrp="1" noRot="1" noMove="1" noResize="1" noEditPoints="1" noAdjustHandles="1" noChangeArrowheads="1" noChangeShapeType="1"/>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Rechteck 5">
              <a:extLst>
                <a:ext uri="{FF2B5EF4-FFF2-40B4-BE49-F238E27FC236}">
                  <a16:creationId xmlns:a16="http://schemas.microsoft.com/office/drawing/2014/main" id="{16730880-E3A6-4185-634A-AE9EA30F90A8}"/>
                </a:ext>
              </a:extLst>
            </p:cNvPr>
            <p:cNvSpPr>
              <a:spLocks noGrp="1" noRot="1" noMove="1" noResize="1" noEditPoints="1" noAdjustHandles="1" noChangeArrowheads="1" noChangeShapeType="1"/>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C6BAB894-804E-A8F5-EE31-2CCCAA23F9CD}"/>
              </a:ext>
            </a:extLst>
          </p:cNvPr>
          <p:cNvGrpSpPr>
            <a:grpSpLocks noGrp="1" noUngrp="1" noRot="1" noMove="1" noResize="1"/>
          </p:cNvGrpSpPr>
          <p:nvPr/>
        </p:nvGrpSpPr>
        <p:grpSpPr>
          <a:xfrm>
            <a:off x="223439" y="2087329"/>
            <a:ext cx="3798038" cy="4622959"/>
            <a:chOff x="223439" y="2087329"/>
            <a:chExt cx="3765453" cy="4622959"/>
          </a:xfrm>
        </p:grpSpPr>
        <p:sp>
          <p:nvSpPr>
            <p:cNvPr id="14" name="Rechteck 13">
              <a:extLst>
                <a:ext uri="{FF2B5EF4-FFF2-40B4-BE49-F238E27FC236}">
                  <a16:creationId xmlns:a16="http://schemas.microsoft.com/office/drawing/2014/main" id="{B09DC184-BF90-A559-5432-FC5825AD704C}"/>
                </a:ext>
              </a:extLst>
            </p:cNvPr>
            <p:cNvSpPr>
              <a:spLocks noGrp="1" noRot="1" noMove="1" noResize="1" noEditPoints="1" noAdjustHandles="1" noChangeArrowheads="1" noChangeShapeType="1"/>
            </p:cNvSpPr>
            <p:nvPr/>
          </p:nvSpPr>
          <p:spPr>
            <a:xfrm>
              <a:off x="223439" y="2346157"/>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Rechteck 6">
              <a:extLst>
                <a:ext uri="{FF2B5EF4-FFF2-40B4-BE49-F238E27FC236}">
                  <a16:creationId xmlns:a16="http://schemas.microsoft.com/office/drawing/2014/main" id="{5D650BE9-FF65-69B0-00AE-5F9359262DDC}"/>
                </a:ext>
              </a:extLst>
            </p:cNvPr>
            <p:cNvSpPr>
              <a:spLocks noGrp="1" noRot="1" noMove="1" noResize="1" noEditPoints="1" noAdjustHandles="1" noChangeArrowheads="1" noChangeShapeType="1"/>
            </p:cNvSpPr>
            <p:nvPr/>
          </p:nvSpPr>
          <p:spPr>
            <a:xfrm>
              <a:off x="223439" y="2087329"/>
              <a:ext cx="3765453" cy="342673"/>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213A1990-6939-7022-84A5-EDB3C292923C}"/>
              </a:ext>
            </a:extLst>
          </p:cNvPr>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AF1BC3DE-C63B-B41C-353C-5BD9A9A546DD}"/>
                </a:ext>
              </a:extLst>
            </p:cNvPr>
            <p:cNvSpPr>
              <a:spLocks/>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E39EBA91-9DA0-9CC6-9ACB-9F4895B302E1}"/>
                </a:ext>
              </a:extLst>
            </p:cNvPr>
            <p:cNvSpPr>
              <a:spLocks/>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8" name="Methoden GRAOPHS">
            <a:extLst>
              <a:ext uri="{FF2B5EF4-FFF2-40B4-BE49-F238E27FC236}">
                <a16:creationId xmlns:a16="http://schemas.microsoft.com/office/drawing/2014/main" id="{9390349D-9BFC-4FEC-90C8-6CBE48FD8E26}"/>
              </a:ext>
            </a:extLst>
          </p:cNvPr>
          <p:cNvGrpSpPr/>
          <p:nvPr/>
        </p:nvGrpSpPr>
        <p:grpSpPr>
          <a:xfrm>
            <a:off x="283048" y="2440360"/>
            <a:ext cx="3682153" cy="4185301"/>
            <a:chOff x="283048" y="2440360"/>
            <a:chExt cx="3682153" cy="4185301"/>
          </a:xfrm>
        </p:grpSpPr>
        <p:pic>
          <p:nvPicPr>
            <p:cNvPr id="38" name="Grafik 37">
              <a:extLst>
                <a:ext uri="{FF2B5EF4-FFF2-40B4-BE49-F238E27FC236}">
                  <a16:creationId xmlns:a16="http://schemas.microsoft.com/office/drawing/2014/main" id="{521DBF9F-178E-E658-86D7-A7C06A50CB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9894" y="3778014"/>
              <a:ext cx="1075307" cy="2847647"/>
            </a:xfrm>
            <a:prstGeom prst="rect">
              <a:avLst/>
            </a:prstGeom>
          </p:spPr>
        </p:pic>
        <p:pic>
          <p:nvPicPr>
            <p:cNvPr id="39" name="Grafik 38">
              <a:extLst>
                <a:ext uri="{FF2B5EF4-FFF2-40B4-BE49-F238E27FC236}">
                  <a16:creationId xmlns:a16="http://schemas.microsoft.com/office/drawing/2014/main" id="{56890F38-F1C7-2600-A8BA-5A20C4A5C9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3048" y="2440360"/>
              <a:ext cx="916907" cy="2875498"/>
            </a:xfrm>
            <a:prstGeom prst="rect">
              <a:avLst/>
            </a:prstGeom>
          </p:spPr>
        </p:pic>
      </p:grpSp>
      <p:grpSp>
        <p:nvGrpSpPr>
          <p:cNvPr id="77" name="Ergebnisse GRAPHS">
            <a:extLst>
              <a:ext uri="{FF2B5EF4-FFF2-40B4-BE49-F238E27FC236}">
                <a16:creationId xmlns:a16="http://schemas.microsoft.com/office/drawing/2014/main" id="{75D98E93-7E8D-E910-FF7E-4B056B6CBE95}"/>
              </a:ext>
            </a:extLst>
          </p:cNvPr>
          <p:cNvGrpSpPr/>
          <p:nvPr/>
        </p:nvGrpSpPr>
        <p:grpSpPr>
          <a:xfrm>
            <a:off x="4200194" y="1283190"/>
            <a:ext cx="4689834" cy="5288025"/>
            <a:chOff x="4200194" y="1283190"/>
            <a:chExt cx="4689834" cy="5288025"/>
          </a:xfrm>
        </p:grpSpPr>
        <p:pic>
          <p:nvPicPr>
            <p:cNvPr id="27" name="Grafik 26">
              <a:extLst>
                <a:ext uri="{FF2B5EF4-FFF2-40B4-BE49-F238E27FC236}">
                  <a16:creationId xmlns:a16="http://schemas.microsoft.com/office/drawing/2014/main" id="{5717D19C-2803-4202-3CC6-AB6758B4070E}"/>
                </a:ext>
              </a:extLst>
            </p:cNvPr>
            <p:cNvPicPr>
              <a:picLocks noChangeAspect="1"/>
            </p:cNvPicPr>
            <p:nvPr/>
          </p:nvPicPr>
          <p:blipFill>
            <a:blip r:embed="rId10">
              <a:extLst>
                <a:ext uri="{96DAC541-7B7A-43D3-8B79-37D633B846F1}">
                  <asvg:svgBlip xmlns:asvg="http://schemas.microsoft.com/office/drawing/2016/SVG/main" r:embed="rId11"/>
                </a:ext>
              </a:extLst>
            </a:blip>
            <a:srcRect r="69944" b="75008"/>
            <a:stretch>
              <a:fillRect/>
            </a:stretch>
          </p:blipFill>
          <p:spPr>
            <a:xfrm>
              <a:off x="4424526" y="1283190"/>
              <a:ext cx="2102958" cy="1311456"/>
            </a:xfrm>
            <a:prstGeom prst="rect">
              <a:avLst/>
            </a:prstGeom>
          </p:spPr>
        </p:pic>
        <p:pic>
          <p:nvPicPr>
            <p:cNvPr id="29" name="Grafik 28">
              <a:extLst>
                <a:ext uri="{FF2B5EF4-FFF2-40B4-BE49-F238E27FC236}">
                  <a16:creationId xmlns:a16="http://schemas.microsoft.com/office/drawing/2014/main" id="{B13F7423-4992-3A35-232E-709C4D37D537}"/>
                </a:ext>
              </a:extLst>
            </p:cNvPr>
            <p:cNvPicPr>
              <a:picLocks noChangeAspect="1"/>
            </p:cNvPicPr>
            <p:nvPr/>
          </p:nvPicPr>
          <p:blipFill>
            <a:blip r:embed="rId12">
              <a:extLst>
                <a:ext uri="{96DAC541-7B7A-43D3-8B79-37D633B846F1}">
                  <asvg:svgBlip xmlns:asvg="http://schemas.microsoft.com/office/drawing/2016/SVG/main" r:embed="rId13"/>
                </a:ext>
              </a:extLst>
            </a:blip>
            <a:srcRect r="5973" b="21816"/>
            <a:stretch>
              <a:fillRect/>
            </a:stretch>
          </p:blipFill>
          <p:spPr>
            <a:xfrm>
              <a:off x="6638089" y="2645666"/>
              <a:ext cx="2182525" cy="1361076"/>
            </a:xfrm>
            <a:prstGeom prst="rect">
              <a:avLst/>
            </a:prstGeom>
          </p:spPr>
        </p:pic>
        <p:pic>
          <p:nvPicPr>
            <p:cNvPr id="32" name="Grafik 31">
              <a:extLst>
                <a:ext uri="{FF2B5EF4-FFF2-40B4-BE49-F238E27FC236}">
                  <a16:creationId xmlns:a16="http://schemas.microsoft.com/office/drawing/2014/main" id="{BA32EE24-5FC4-2972-6378-BB6C47021599}"/>
                </a:ext>
              </a:extLst>
            </p:cNvPr>
            <p:cNvPicPr>
              <a:picLocks noChangeAspect="1"/>
            </p:cNvPicPr>
            <p:nvPr/>
          </p:nvPicPr>
          <p:blipFill>
            <a:blip r:embed="rId14">
              <a:extLst>
                <a:ext uri="{96DAC541-7B7A-43D3-8B79-37D633B846F1}">
                  <asvg:svgBlip xmlns:asvg="http://schemas.microsoft.com/office/drawing/2016/SVG/main" r:embed="rId15"/>
                </a:ext>
              </a:extLst>
            </a:blip>
            <a:srcRect r="35091" b="50000"/>
            <a:stretch>
              <a:fillRect/>
            </a:stretch>
          </p:blipFill>
          <p:spPr>
            <a:xfrm>
              <a:off x="4200194" y="3995647"/>
              <a:ext cx="2355900" cy="1361077"/>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A3A45F8E-9980-950E-5F64-0C437DA5A043}"/>
                </a:ext>
              </a:extLst>
            </p:cNvPr>
            <p:cNvPicPr>
              <a:picLocks noChangeAspect="1"/>
            </p:cNvPicPr>
            <p:nvPr/>
          </p:nvPicPr>
          <p:blipFill>
            <a:blip r:embed="rId16"/>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16BD05B4-66E6-A69D-E806-81C5D6521827}"/>
              </a:ext>
            </a:extLst>
          </p:cNvPr>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2FDE140B-7259-7CC9-6545-B9B6C621DAC8}"/>
                </a:ext>
              </a:extLst>
            </p:cNvPr>
            <p:cNvSpPr>
              <a:spLocks/>
            </p:cNvSpPr>
            <p:nvPr/>
          </p:nvSpPr>
          <p:spPr>
            <a:xfrm>
              <a:off x="9156107" y="957941"/>
              <a:ext cx="2811982" cy="179865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Rechteck 41">
              <a:extLst>
                <a:ext uri="{FF2B5EF4-FFF2-40B4-BE49-F238E27FC236}">
                  <a16:creationId xmlns:a16="http://schemas.microsoft.com/office/drawing/2014/main" id="{854399BC-41F0-117A-03FF-4ECAC25F7B67}"/>
                </a:ext>
              </a:extLst>
            </p:cNvPr>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grpSp>
      <p:grpSp>
        <p:nvGrpSpPr>
          <p:cNvPr id="76" name="Limitationen BOX">
            <a:extLst>
              <a:ext uri="{FF2B5EF4-FFF2-40B4-BE49-F238E27FC236}">
                <a16:creationId xmlns:a16="http://schemas.microsoft.com/office/drawing/2014/main" id="{53901E18-1B05-6BAB-D8D2-5C5B3CE0E0CD}"/>
              </a:ext>
            </a:extLst>
          </p:cNvPr>
          <p:cNvGrpSpPr/>
          <p:nvPr/>
        </p:nvGrpSpPr>
        <p:grpSpPr>
          <a:xfrm>
            <a:off x="9155639" y="2930762"/>
            <a:ext cx="2812450" cy="2569286"/>
            <a:chOff x="9155639" y="2930762"/>
            <a:chExt cx="2812450" cy="2569286"/>
          </a:xfrm>
        </p:grpSpPr>
        <p:sp>
          <p:nvSpPr>
            <p:cNvPr id="20" name="Rechteck 19">
              <a:extLst>
                <a:ext uri="{FF2B5EF4-FFF2-40B4-BE49-F238E27FC236}">
                  <a16:creationId xmlns:a16="http://schemas.microsoft.com/office/drawing/2014/main" id="{045E3791-FCF4-66F8-6623-3354AF4E353F}"/>
                </a:ext>
              </a:extLst>
            </p:cNvPr>
            <p:cNvSpPr>
              <a:spLocks/>
            </p:cNvSpPr>
            <p:nvPr/>
          </p:nvSpPr>
          <p:spPr>
            <a:xfrm>
              <a:off x="9156107" y="2934787"/>
              <a:ext cx="2811982" cy="2565261"/>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Rechteck 42">
              <a:extLst>
                <a:ext uri="{FF2B5EF4-FFF2-40B4-BE49-F238E27FC236}">
                  <a16:creationId xmlns:a16="http://schemas.microsoft.com/office/drawing/2014/main" id="{B936595F-F32C-5999-6D76-030733F19678}"/>
                </a:ext>
              </a:extLst>
            </p:cNvPr>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grpSp>
      <p:sp>
        <p:nvSpPr>
          <p:cNvPr id="8" name="Motivation TEXT">
            <a:extLst>
              <a:ext uri="{FF2B5EF4-FFF2-40B4-BE49-F238E27FC236}">
                <a16:creationId xmlns:a16="http://schemas.microsoft.com/office/drawing/2014/main" id="{AB088F28-61CD-AD76-678C-76DE405F0C4E}"/>
              </a:ext>
            </a:extLst>
          </p:cNvPr>
          <p:cNvSpPr txBox="1"/>
          <p:nvPr/>
        </p:nvSpPr>
        <p:spPr>
          <a:xfrm>
            <a:off x="226201" y="1312902"/>
            <a:ext cx="3685254" cy="584775"/>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Ein Simulationsansatz ermöglicht den direkten Vergleich der Schätzungen mit der bekannten wahren Verteilung der Zielvariable.</a:t>
            </a:r>
            <a:endParaRPr lang="en-US" sz="8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CAA1A1BC-5C4F-E1C0-B398-EBE6D0593917}"/>
              </a:ext>
            </a:extLst>
          </p:cNvPr>
          <p:cNvGrpSpPr/>
          <p:nvPr/>
        </p:nvGrpSpPr>
        <p:grpSpPr>
          <a:xfrm>
            <a:off x="257351" y="2458755"/>
            <a:ext cx="3713496" cy="4401205"/>
            <a:chOff x="257351" y="2458755"/>
            <a:chExt cx="3713496" cy="4401205"/>
          </a:xfrm>
        </p:grpSpPr>
        <p:sp>
          <p:nvSpPr>
            <p:cNvPr id="9" name="Textfeld 8">
              <a:extLst>
                <a:ext uri="{FF2B5EF4-FFF2-40B4-BE49-F238E27FC236}">
                  <a16:creationId xmlns:a16="http://schemas.microsoft.com/office/drawing/2014/main" id="{00B30A0B-5874-BB11-F36F-62E516EA2B9B}"/>
                </a:ext>
              </a:extLst>
            </p:cNvPr>
            <p:cNvSpPr txBox="1"/>
            <p:nvPr/>
          </p:nvSpPr>
          <p:spPr>
            <a:xfrm>
              <a:off x="2848157" y="2465760"/>
              <a:ext cx="1122690" cy="954107"/>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800" dirty="0">
                  <a:latin typeface="Times New Roman" panose="02020603050405020304" pitchFamily="18" charset="0"/>
                  <a:cs typeface="Times New Roman" panose="02020603050405020304" pitchFamily="18" charset="0"/>
                </a:rPr>
                <a:t>Vollerhebung (</a:t>
              </a:r>
              <a:r>
                <a:rPr lang="de-DE" sz="800" dirty="0" err="1">
                  <a:latin typeface="Times New Roman" panose="02020603050405020304" pitchFamily="18" charset="0"/>
                  <a:cs typeface="Times New Roman" panose="02020603050405020304" pitchFamily="18" charset="0"/>
                </a:rPr>
                <a:t>Census</a:t>
              </a:r>
              <a:r>
                <a:rPr lang="de-DE" sz="800" dirty="0">
                  <a:latin typeface="Times New Roman" panose="02020603050405020304" pitchFamily="18" charset="0"/>
                  <a:cs typeface="Times New Roman" panose="02020603050405020304" pitchFamily="18" charset="0"/>
                </a:rPr>
                <a:t> Bolivien 2024) mit Personen- und Haushaltsdaten. </a:t>
              </a:r>
            </a:p>
            <a:p>
              <a:pPr algn="just"/>
              <a:r>
                <a:rPr lang="de-DE" sz="8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4DAF9141-CF1A-0AEE-165B-92962C2E92B9}"/>
                </a:ext>
              </a:extLst>
            </p:cNvPr>
            <p:cNvSpPr txBox="1"/>
            <p:nvPr/>
          </p:nvSpPr>
          <p:spPr>
            <a:xfrm>
              <a:off x="1220575" y="2458755"/>
              <a:ext cx="1707778" cy="4401205"/>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8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800" dirty="0" err="1">
                  <a:latin typeface="Times New Roman" panose="02020603050405020304" pitchFamily="18" charset="0"/>
                  <a:cs typeface="Times New Roman" panose="02020603050405020304" pitchFamily="18" charset="0"/>
                </a:rPr>
                <a:t>Stepwise</a:t>
              </a:r>
              <a:r>
                <a:rPr lang="de-DE" sz="800" dirty="0">
                  <a:latin typeface="Times New Roman" panose="02020603050405020304" pitchFamily="18" charset="0"/>
                  <a:cs typeface="Times New Roman" panose="02020603050405020304" pitchFamily="18" charset="0"/>
                </a:rPr>
                <a:t>-Regression (</a:t>
              </a:r>
              <a:r>
                <a:rPr lang="de-DE" sz="800" dirty="0" err="1">
                  <a:latin typeface="Times New Roman" panose="02020603050405020304" pitchFamily="18" charset="0"/>
                  <a:cs typeface="Times New Roman" panose="02020603050405020304" pitchFamily="18" charset="0"/>
                </a:rPr>
                <a:t>backward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forward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both</a:t>
              </a:r>
              <a:r>
                <a:rPr lang="de-DE" sz="8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800" dirty="0" err="1">
                  <a:latin typeface="Times New Roman" panose="02020603050405020304" pitchFamily="18" charset="0"/>
                  <a:cs typeface="Times New Roman" panose="02020603050405020304" pitchFamily="18" charset="0"/>
                </a:rPr>
                <a:t>Kovariaten</a:t>
              </a:r>
              <a:r>
                <a:rPr lang="de-DE" sz="8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A6DB7A6F-962E-ED07-E2FC-4DF4C5BA516C}"/>
                    </a:ext>
                  </a:extLst>
                </p:cNvPr>
                <p:cNvSpPr txBox="1"/>
                <p:nvPr/>
              </p:nvSpPr>
              <p:spPr>
                <a:xfrm>
                  <a:off x="257351" y="5288340"/>
                  <a:ext cx="995847" cy="156966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8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800" i="1">
                          <a:latin typeface="Cambria Math" panose="02040503050406030204" pitchFamily="18" charset="0"/>
                        </a:rPr>
                        <m:t>𝑛</m:t>
                      </m:r>
                      <m:r>
                        <a:rPr lang="de-DE" sz="800">
                          <a:latin typeface="Cambria Math" panose="02040503050406030204" pitchFamily="18" charset="0"/>
                        </a:rPr>
                        <m:t>=20</m:t>
                      </m:r>
                    </m:oMath>
                  </a14:m>
                  <a:r>
                    <a:rPr lang="de-DE" sz="8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800" dirty="0">
                      <a:latin typeface="Times New Roman" panose="02020603050405020304" pitchFamily="18" charset="0"/>
                      <a:cs typeface="Times New Roman" panose="02020603050405020304" pitchFamily="18" charset="0"/>
                    </a:rPr>
                    <a:t>angewandt</a:t>
                  </a:r>
                  <a:br>
                    <a:rPr lang="de-DE" sz="800" dirty="0">
                      <a:latin typeface="Times New Roman" panose="02020603050405020304" pitchFamily="18" charset="0"/>
                      <a:cs typeface="Times New Roman" panose="02020603050405020304" pitchFamily="18" charset="0"/>
                    </a:rPr>
                  </a:br>
                  <a:endParaRPr lang="de-DE" sz="8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A6DB7A6F-962E-ED07-E2FC-4DF4C5BA516C}"/>
                    </a:ext>
                  </a:extLst>
                </p:cNvPr>
                <p:cNvSpPr txBox="1">
                  <a:spLocks noRot="1" noChangeAspect="1" noMove="1" noResize="1" noEditPoints="1" noAdjustHandles="1" noChangeArrowheads="1" noChangeShapeType="1" noTextEdit="1"/>
                </p:cNvSpPr>
                <p:nvPr/>
              </p:nvSpPr>
              <p:spPr>
                <a:xfrm>
                  <a:off x="257351" y="5288340"/>
                  <a:ext cx="995847" cy="1569660"/>
                </a:xfrm>
                <a:prstGeom prst="rect">
                  <a:avLst/>
                </a:prstGeom>
                <a:blipFill>
                  <a:blip r:embed="rId17"/>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23C36CC1-2E12-587A-3304-703F9EA34CC0}"/>
              </a:ext>
            </a:extLst>
          </p:cNvPr>
          <p:cNvGrpSpPr/>
          <p:nvPr/>
        </p:nvGrpSpPr>
        <p:grpSpPr>
          <a:xfrm>
            <a:off x="4306383" y="1397876"/>
            <a:ext cx="4551737" cy="4404876"/>
            <a:chOff x="4306383" y="1397876"/>
            <a:chExt cx="4551737" cy="4404876"/>
          </a:xfrm>
        </p:grpSpPr>
        <p:sp>
          <p:nvSpPr>
            <p:cNvPr id="63" name="Textfeld 62">
              <a:extLst>
                <a:ext uri="{FF2B5EF4-FFF2-40B4-BE49-F238E27FC236}">
                  <a16:creationId xmlns:a16="http://schemas.microsoft.com/office/drawing/2014/main" id="{18017F6D-89F2-D32B-60CB-E66491085F8F}"/>
                </a:ext>
              </a:extLst>
            </p:cNvPr>
            <p:cNvSpPr txBox="1">
              <a:spLocks/>
            </p:cNvSpPr>
            <p:nvPr/>
          </p:nvSpPr>
          <p:spPr>
            <a:xfrm>
              <a:off x="6638089" y="1397876"/>
              <a:ext cx="2182525" cy="369332"/>
            </a:xfrm>
            <a:prstGeom prst="rect">
              <a:avLst/>
            </a:prstGeom>
            <a:noFill/>
          </p:spPr>
          <p:txBody>
            <a:bodyPr wrap="square" rtlCol="0">
              <a:spAutoFit/>
            </a:bodyPr>
            <a:lstStyle/>
            <a:p>
              <a:r>
                <a:rPr lang="en-US" dirty="0"/>
                <a:t>TEXT 1</a:t>
              </a:r>
            </a:p>
          </p:txBody>
        </p:sp>
        <p:sp>
          <p:nvSpPr>
            <p:cNvPr id="66" name="Textfeld 65">
              <a:extLst>
                <a:ext uri="{FF2B5EF4-FFF2-40B4-BE49-F238E27FC236}">
                  <a16:creationId xmlns:a16="http://schemas.microsoft.com/office/drawing/2014/main" id="{CEF6BBA1-A6BB-3AC0-2CEF-E903CDDA9966}"/>
                </a:ext>
              </a:extLst>
            </p:cNvPr>
            <p:cNvSpPr txBox="1">
              <a:spLocks/>
            </p:cNvSpPr>
            <p:nvPr/>
          </p:nvSpPr>
          <p:spPr>
            <a:xfrm>
              <a:off x="4306383" y="2713673"/>
              <a:ext cx="2182525" cy="369332"/>
            </a:xfrm>
            <a:prstGeom prst="rect">
              <a:avLst/>
            </a:prstGeom>
            <a:noFill/>
          </p:spPr>
          <p:txBody>
            <a:bodyPr wrap="square" rtlCol="0">
              <a:spAutoFit/>
            </a:bodyPr>
            <a:lstStyle/>
            <a:p>
              <a:r>
                <a:rPr lang="en-US" dirty="0"/>
                <a:t>TEXT 2</a:t>
              </a:r>
            </a:p>
          </p:txBody>
        </p:sp>
        <p:sp>
          <p:nvSpPr>
            <p:cNvPr id="67" name="Textfeld 66">
              <a:extLst>
                <a:ext uri="{FF2B5EF4-FFF2-40B4-BE49-F238E27FC236}">
                  <a16:creationId xmlns:a16="http://schemas.microsoft.com/office/drawing/2014/main" id="{E7F2EFD6-52AD-DA77-E8AF-6FA47C320F86}"/>
                </a:ext>
              </a:extLst>
            </p:cNvPr>
            <p:cNvSpPr txBox="1"/>
            <p:nvPr/>
          </p:nvSpPr>
          <p:spPr>
            <a:xfrm>
              <a:off x="6675595" y="4058471"/>
              <a:ext cx="2182525" cy="369332"/>
            </a:xfrm>
            <a:prstGeom prst="rect">
              <a:avLst/>
            </a:prstGeom>
            <a:noFill/>
          </p:spPr>
          <p:txBody>
            <a:bodyPr wrap="square" rtlCol="0">
              <a:spAutoFit/>
            </a:bodyPr>
            <a:lstStyle/>
            <a:p>
              <a:r>
                <a:rPr lang="en-US" dirty="0"/>
                <a:t>TEXT 3</a:t>
              </a:r>
            </a:p>
          </p:txBody>
        </p:sp>
        <p:sp>
          <p:nvSpPr>
            <p:cNvPr id="68" name="Textfeld 67">
              <a:extLst>
                <a:ext uri="{FF2B5EF4-FFF2-40B4-BE49-F238E27FC236}">
                  <a16:creationId xmlns:a16="http://schemas.microsoft.com/office/drawing/2014/main" id="{DC405424-FFBF-BE68-ADA5-4987F65F81E4}"/>
                </a:ext>
              </a:extLst>
            </p:cNvPr>
            <p:cNvSpPr txBox="1"/>
            <p:nvPr/>
          </p:nvSpPr>
          <p:spPr>
            <a:xfrm>
              <a:off x="4407498" y="5433420"/>
              <a:ext cx="2182525" cy="369332"/>
            </a:xfrm>
            <a:prstGeom prst="rect">
              <a:avLst/>
            </a:prstGeom>
            <a:noFill/>
          </p:spPr>
          <p:txBody>
            <a:bodyPr wrap="square" rtlCol="0">
              <a:spAutoFit/>
            </a:bodyPr>
            <a:lstStyle/>
            <a:p>
              <a:r>
                <a:rPr lang="en-US" dirty="0"/>
                <a:t>TEXT 4</a:t>
              </a:r>
            </a:p>
          </p:txBody>
        </p:sp>
      </p:grpSp>
      <p:sp>
        <p:nvSpPr>
          <p:cNvPr id="69" name="Limitationen TEXT">
            <a:extLst>
              <a:ext uri="{FF2B5EF4-FFF2-40B4-BE49-F238E27FC236}">
                <a16:creationId xmlns:a16="http://schemas.microsoft.com/office/drawing/2014/main" id="{6A012C24-D93A-6A31-F279-D109133E4D9C}"/>
              </a:ext>
            </a:extLst>
          </p:cNvPr>
          <p:cNvSpPr txBox="1"/>
          <p:nvPr/>
        </p:nvSpPr>
        <p:spPr>
          <a:xfrm>
            <a:off x="9149683" y="1322354"/>
            <a:ext cx="2811981" cy="1200329"/>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800" dirty="0" err="1">
                <a:latin typeface="Times New Roman" panose="02020603050405020304" pitchFamily="18" charset="0"/>
                <a:cs typeface="Times New Roman" panose="02020603050405020304" pitchFamily="18" charset="0"/>
              </a:rPr>
              <a:t>n</a:t>
            </a:r>
            <a:r>
              <a:rPr lang="de-DE" sz="800" dirty="0">
                <a:latin typeface="Times New Roman" panose="02020603050405020304" pitchFamily="18" charset="0"/>
                <a:cs typeface="Times New Roman" panose="02020603050405020304" pitchFamily="18" charset="0"/>
              </a:rPr>
              <a:t> stärker schwanken.</a:t>
            </a:r>
            <a:endParaRPr lang="en-US" sz="8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DF4EADD4-47E0-2D60-5BFB-1BD87E5CFB39}"/>
              </a:ext>
            </a:extLst>
          </p:cNvPr>
          <p:cNvSpPr txBox="1"/>
          <p:nvPr/>
        </p:nvSpPr>
        <p:spPr>
          <a:xfrm>
            <a:off x="9144778" y="3282597"/>
            <a:ext cx="2811981" cy="1077218"/>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p:txBody>
      </p:sp>
    </p:spTree>
    <p:extLst>
      <p:ext uri="{BB962C8B-B14F-4D97-AF65-F5344CB8AC3E}">
        <p14:creationId xmlns:p14="http://schemas.microsoft.com/office/powerpoint/2010/main" val="342122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B108494C-4905-31EA-AA19-DE12976F89BB}"/>
            </a:ext>
          </a:extLst>
        </p:cNvPr>
        <p:cNvGrpSpPr/>
        <p:nvPr/>
      </p:nvGrpSpPr>
      <p:grpSpPr>
        <a:xfrm>
          <a:off x="0" y="0"/>
          <a:ext cx="0" cy="0"/>
          <a:chOff x="0" y="0"/>
          <a:chExt cx="0" cy="0"/>
        </a:xfrm>
      </p:grpSpPr>
      <p:grpSp>
        <p:nvGrpSpPr>
          <p:cNvPr id="58" name="Formatierung Ergebnisse">
            <a:extLst>
              <a:ext uri="{FF2B5EF4-FFF2-40B4-BE49-F238E27FC236}">
                <a16:creationId xmlns:a16="http://schemas.microsoft.com/office/drawing/2014/main" id="{89996660-E5BE-A4FB-41EF-E264307E72F9}"/>
              </a:ext>
            </a:extLst>
          </p:cNvPr>
          <p:cNvGrpSpPr>
            <a:grpSpLocks noGrp="1" noUngrp="1" noRot="1" noMove="1" noResize="1"/>
          </p:cNvGrpSpPr>
          <p:nvPr/>
        </p:nvGrpSpPr>
        <p:grpSpPr>
          <a:xfrm>
            <a:off x="4213273" y="1314407"/>
            <a:ext cx="4731535" cy="5399695"/>
            <a:chOff x="4213273" y="1314407"/>
            <a:chExt cx="4731535" cy="5399695"/>
          </a:xfrm>
        </p:grpSpPr>
        <p:sp>
          <p:nvSpPr>
            <p:cNvPr id="48" name="Rechteck 47">
              <a:extLst>
                <a:ext uri="{FF2B5EF4-FFF2-40B4-BE49-F238E27FC236}">
                  <a16:creationId xmlns:a16="http://schemas.microsoft.com/office/drawing/2014/main" id="{72C71098-9524-481C-6CD5-E214E196533E}"/>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4F57B5C7-B8C3-C5EC-9FD9-7C19865A397F}"/>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A21091C3-BE05-7DEA-FF30-2E5DF980B205}"/>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C3FD956C-DA5C-ED57-1F59-CB3F3E097251}"/>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94D61CE6-5D3D-D68E-A874-77157766E8BC}"/>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B3A597F-4B79-3E6E-2C0D-15594BE04D16}"/>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80D34597-7681-35C0-F2C1-D46769478626}"/>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7ED6CB50-D9B5-8295-9824-417F3C465DDA}"/>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Landkarte" descr="Ein Bild, das Karte enthält.&#10;&#10;KI-generierte Inhalte können fehlerhaft sein.">
            <a:extLst>
              <a:ext uri="{FF2B5EF4-FFF2-40B4-BE49-F238E27FC236}">
                <a16:creationId xmlns:a16="http://schemas.microsoft.com/office/drawing/2014/main" id="{180107AD-716C-1F5F-F18F-FC543EDD2B90}"/>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artisticBlur radius="17"/>
                    </a14:imgEffect>
                  </a14:imgLayer>
                </a14:imgProps>
              </a:ext>
            </a:extLst>
          </a:blip>
          <a:stretch>
            <a:fillRect/>
          </a:stretch>
        </p:blipFill>
        <p:spPr>
          <a:xfrm>
            <a:off x="8202639" y="-214313"/>
            <a:ext cx="6602982" cy="9959806"/>
          </a:xfrm>
          <a:prstGeom prst="rect">
            <a:avLst/>
          </a:prstGeom>
        </p:spPr>
      </p:pic>
      <p:sp>
        <p:nvSpPr>
          <p:cNvPr id="10" name="Titel">
            <a:extLst>
              <a:ext uri="{FF2B5EF4-FFF2-40B4-BE49-F238E27FC236}">
                <a16:creationId xmlns:a16="http://schemas.microsoft.com/office/drawing/2014/main" id="{BB54D6EC-4CC5-772C-255B-DB254DEB55CB}"/>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4D7E9FEF-9634-E4A3-B487-E302B4C1DCE8}"/>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5" name="References BOX">
            <a:extLst>
              <a:ext uri="{FF2B5EF4-FFF2-40B4-BE49-F238E27FC236}">
                <a16:creationId xmlns:a16="http://schemas.microsoft.com/office/drawing/2014/main" id="{EC70D6E2-2E6B-A699-E77D-973F5E59E63C}"/>
              </a:ext>
            </a:extLst>
          </p:cNvPr>
          <p:cNvGrpSpPr>
            <a:grpSpLocks noGrp="1" noUngrp="1" noRot="1" noMove="1" noResize="1"/>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E757FC62-FA38-B700-6637-8A1E4B7455DC}"/>
                </a:ext>
              </a:extLst>
            </p:cNvPr>
            <p:cNvSpPr>
              <a:spLocks noGrp="1" noRot="1" noMove="1" noResize="1" noEditPoints="1" noAdjustHandles="1" noChangeArrowheads="1" noChangeShapeType="1"/>
            </p:cNvSpPr>
            <p:nvPr/>
          </p:nvSpPr>
          <p:spPr>
            <a:xfrm>
              <a:off x="8202636" y="5660571"/>
              <a:ext cx="3765453" cy="1049717"/>
            </a:xfrm>
            <a:prstGeom prst="rect">
              <a:avLst/>
            </a:prstGeom>
            <a:solidFill>
              <a:schemeClr val="bg1">
                <a:alpha val="9019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1A7E8B3A-DCB5-6D22-A0CF-7BE48BFB640E}"/>
                </a:ext>
              </a:extLst>
            </p:cNvPr>
            <p:cNvSpPr>
              <a:spLocks noGrp="1" noRot="1" noMove="1" noResize="1" noEditPoints="1" noAdjustHandles="1" noChangeArrowheads="1" noChangeShapeType="1"/>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71CC6CC4-BE2E-8C17-2357-E09740E2EB35}"/>
                </a:ext>
              </a:extLst>
            </p:cNvPr>
            <p:cNvSpPr>
              <a:spLocks noGrp="1" noRot="1" noMove="1" noResize="1" noEditPoints="1" noAdjustHandles="1" noChangeArrowheads="1" noChangeShapeType="1"/>
            </p:cNvSpPr>
            <p:nvPr/>
          </p:nvSpPr>
          <p:spPr>
            <a:xfrm>
              <a:off x="8202635" y="6010655"/>
              <a:ext cx="3765453" cy="699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grpSp>
        <p:nvGrpSpPr>
          <p:cNvPr id="72" name="Motivation BOX">
            <a:extLst>
              <a:ext uri="{FF2B5EF4-FFF2-40B4-BE49-F238E27FC236}">
                <a16:creationId xmlns:a16="http://schemas.microsoft.com/office/drawing/2014/main" id="{1E7987B9-E050-7F83-B76A-FA443D74EFF3}"/>
              </a:ext>
            </a:extLst>
          </p:cNvPr>
          <p:cNvGrpSpPr>
            <a:grpSpLocks noGrp="1" noUngrp="1" noRot="1" noMove="1" noResize="1"/>
          </p:cNvGrpSpPr>
          <p:nvPr/>
        </p:nvGrpSpPr>
        <p:grpSpPr>
          <a:xfrm>
            <a:off x="223908" y="957941"/>
            <a:ext cx="3797568" cy="1012369"/>
            <a:chOff x="223909" y="957941"/>
            <a:chExt cx="3765454" cy="1012369"/>
          </a:xfrm>
        </p:grpSpPr>
        <p:sp>
          <p:nvSpPr>
            <p:cNvPr id="21" name="Rechteck 20">
              <a:extLst>
                <a:ext uri="{FF2B5EF4-FFF2-40B4-BE49-F238E27FC236}">
                  <a16:creationId xmlns:a16="http://schemas.microsoft.com/office/drawing/2014/main" id="{CDB54BC0-415E-EF3D-A0A1-443A27BB4830}"/>
                </a:ext>
              </a:extLst>
            </p:cNvPr>
            <p:cNvSpPr>
              <a:spLocks noGrp="1" noRot="1" noMove="1" noResize="1" noEditPoints="1" noAdjustHandles="1" noChangeArrowheads="1" noChangeShapeType="1"/>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Rechteck 5">
              <a:extLst>
                <a:ext uri="{FF2B5EF4-FFF2-40B4-BE49-F238E27FC236}">
                  <a16:creationId xmlns:a16="http://schemas.microsoft.com/office/drawing/2014/main" id="{67ED065D-8CFB-33D2-4F7F-C869014DE1FF}"/>
                </a:ext>
              </a:extLst>
            </p:cNvPr>
            <p:cNvSpPr>
              <a:spLocks noGrp="1" noRot="1" noMove="1" noResize="1" noEditPoints="1" noAdjustHandles="1" noChangeArrowheads="1" noChangeShapeType="1"/>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EEAB05B0-D283-D01F-EF33-959EAF0E6B15}"/>
              </a:ext>
            </a:extLst>
          </p:cNvPr>
          <p:cNvGrpSpPr>
            <a:grpSpLocks noGrp="1" noUngrp="1" noRot="1" noMove="1" noResize="1"/>
          </p:cNvGrpSpPr>
          <p:nvPr/>
        </p:nvGrpSpPr>
        <p:grpSpPr>
          <a:xfrm>
            <a:off x="223439" y="2087329"/>
            <a:ext cx="3798038" cy="4622959"/>
            <a:chOff x="223439" y="2087329"/>
            <a:chExt cx="3765453" cy="4622959"/>
          </a:xfrm>
        </p:grpSpPr>
        <p:sp>
          <p:nvSpPr>
            <p:cNvPr id="14" name="Rechteck 13">
              <a:extLst>
                <a:ext uri="{FF2B5EF4-FFF2-40B4-BE49-F238E27FC236}">
                  <a16:creationId xmlns:a16="http://schemas.microsoft.com/office/drawing/2014/main" id="{FC0C3DE0-C144-000D-0C54-15BB35331A88}"/>
                </a:ext>
              </a:extLst>
            </p:cNvPr>
            <p:cNvSpPr>
              <a:spLocks noGrp="1" noRot="1" noMove="1" noResize="1" noEditPoints="1" noAdjustHandles="1" noChangeArrowheads="1" noChangeShapeType="1"/>
            </p:cNvSpPr>
            <p:nvPr/>
          </p:nvSpPr>
          <p:spPr>
            <a:xfrm>
              <a:off x="223439" y="2346157"/>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Rechteck 6">
              <a:extLst>
                <a:ext uri="{FF2B5EF4-FFF2-40B4-BE49-F238E27FC236}">
                  <a16:creationId xmlns:a16="http://schemas.microsoft.com/office/drawing/2014/main" id="{6327D85F-46C4-C27C-058D-0AE21B0144C3}"/>
                </a:ext>
              </a:extLst>
            </p:cNvPr>
            <p:cNvSpPr>
              <a:spLocks noGrp="1" noRot="1" noMove="1" noResize="1" noEditPoints="1" noAdjustHandles="1" noChangeArrowheads="1" noChangeShapeType="1"/>
            </p:cNvSpPr>
            <p:nvPr/>
          </p:nvSpPr>
          <p:spPr>
            <a:xfrm>
              <a:off x="223439" y="2087329"/>
              <a:ext cx="3765453" cy="342673"/>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C87A1730-28B9-2D5B-8586-9A41B976C8D3}"/>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633F666D-0F3F-1B21-506B-8E78B28677F1}"/>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D56B6B7E-1688-E7F6-BF79-5DB3DF311722}"/>
                </a:ext>
              </a:extLst>
            </p:cNvPr>
            <p:cNvSpPr>
              <a:spLocks noGrp="1" noRot="1" noMove="1" noResize="1" noEditPoints="1" noAdjustHandles="1" noChangeArrowheads="1" noChangeShapeType="1"/>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8" name="Methoden GRAOPHS">
            <a:extLst>
              <a:ext uri="{FF2B5EF4-FFF2-40B4-BE49-F238E27FC236}">
                <a16:creationId xmlns:a16="http://schemas.microsoft.com/office/drawing/2014/main" id="{D96B0374-3804-D84A-B2B4-8594254073B8}"/>
              </a:ext>
            </a:extLst>
          </p:cNvPr>
          <p:cNvGrpSpPr>
            <a:grpSpLocks noGrp="1" noUngrp="1" noRot="1" noMove="1" noResize="1"/>
          </p:cNvGrpSpPr>
          <p:nvPr/>
        </p:nvGrpSpPr>
        <p:grpSpPr>
          <a:xfrm>
            <a:off x="283048" y="2440360"/>
            <a:ext cx="3682153" cy="4185301"/>
            <a:chOff x="283048" y="2440360"/>
            <a:chExt cx="3682153" cy="4185301"/>
          </a:xfrm>
        </p:grpSpPr>
        <p:pic>
          <p:nvPicPr>
            <p:cNvPr id="38" name="Grafik 37">
              <a:extLst>
                <a:ext uri="{FF2B5EF4-FFF2-40B4-BE49-F238E27FC236}">
                  <a16:creationId xmlns:a16="http://schemas.microsoft.com/office/drawing/2014/main" id="{AA8B1368-72B3-A9F8-DF53-FD10046543BC}"/>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2889894" y="3778014"/>
              <a:ext cx="1075307" cy="2847647"/>
            </a:xfrm>
            <a:prstGeom prst="rect">
              <a:avLst/>
            </a:prstGeom>
          </p:spPr>
        </p:pic>
        <p:pic>
          <p:nvPicPr>
            <p:cNvPr id="39" name="Grafik 38">
              <a:extLst>
                <a:ext uri="{FF2B5EF4-FFF2-40B4-BE49-F238E27FC236}">
                  <a16:creationId xmlns:a16="http://schemas.microsoft.com/office/drawing/2014/main" id="{EAAE16C9-8AE7-EF32-FB17-B96ACDAF67AD}"/>
                </a:ext>
              </a:extLst>
            </p:cNvPr>
            <p:cNvPicPr>
              <a:picLocks noGrp="1" noRot="1" noChangeAspect="1" noMove="1" noResize="1" noEditPoints="1" noAdjustHandles="1" noChangeArrowheads="1" noChangeShapeType="1" noCrop="1"/>
            </p:cNvPicPr>
            <p:nvPr/>
          </p:nvPicPr>
          <p:blipFill>
            <a:blip r:embed="rId8">
              <a:extLst>
                <a:ext uri="{96DAC541-7B7A-43D3-8B79-37D633B846F1}">
                  <asvg:svgBlip xmlns:asvg="http://schemas.microsoft.com/office/drawing/2016/SVG/main" r:embed="rId9"/>
                </a:ext>
              </a:extLst>
            </a:blip>
            <a:stretch>
              <a:fillRect/>
            </a:stretch>
          </p:blipFill>
          <p:spPr>
            <a:xfrm>
              <a:off x="283048" y="2440360"/>
              <a:ext cx="916907" cy="2875498"/>
            </a:xfrm>
            <a:prstGeom prst="rect">
              <a:avLst/>
            </a:prstGeom>
          </p:spPr>
        </p:pic>
      </p:grpSp>
      <p:grpSp>
        <p:nvGrpSpPr>
          <p:cNvPr id="77" name="Ergebnisse GRAPHS">
            <a:extLst>
              <a:ext uri="{FF2B5EF4-FFF2-40B4-BE49-F238E27FC236}">
                <a16:creationId xmlns:a16="http://schemas.microsoft.com/office/drawing/2014/main" id="{F7EF759F-C1FE-0DF6-83CC-639F4F818C9C}"/>
              </a:ext>
            </a:extLst>
          </p:cNvPr>
          <p:cNvGrpSpPr>
            <a:grpSpLocks noGrp="1" noUngrp="1" noRot="1" noMove="1" noResize="1"/>
          </p:cNvGrpSpPr>
          <p:nvPr/>
        </p:nvGrpSpPr>
        <p:grpSpPr>
          <a:xfrm>
            <a:off x="4200194" y="1283190"/>
            <a:ext cx="4689834" cy="5288025"/>
            <a:chOff x="4200194" y="1283190"/>
            <a:chExt cx="4689834" cy="5288025"/>
          </a:xfrm>
        </p:grpSpPr>
        <p:pic>
          <p:nvPicPr>
            <p:cNvPr id="27" name="Grafik 26">
              <a:extLst>
                <a:ext uri="{FF2B5EF4-FFF2-40B4-BE49-F238E27FC236}">
                  <a16:creationId xmlns:a16="http://schemas.microsoft.com/office/drawing/2014/main" id="{E63095F0-E50A-F96F-5CEB-F552272FBDD8}"/>
                </a:ext>
              </a:extLst>
            </p:cNvPr>
            <p:cNvPicPr>
              <a:picLocks noGrp="1" noRot="1" noChangeAspect="1" noMove="1" noResize="1" noEditPoints="1" noAdjustHandles="1" noChangeArrowheads="1" noChangeShapeType="1" noCrop="1"/>
            </p:cNvPicPr>
            <p:nvPr/>
          </p:nvPicPr>
          <p:blipFill>
            <a:blip r:embed="rId10">
              <a:extLst>
                <a:ext uri="{96DAC541-7B7A-43D3-8B79-37D633B846F1}">
                  <asvg:svgBlip xmlns:asvg="http://schemas.microsoft.com/office/drawing/2016/SVG/main" r:embed="rId11"/>
                </a:ext>
              </a:extLst>
            </a:blip>
            <a:srcRect r="69944" b="75008"/>
            <a:stretch>
              <a:fillRect/>
            </a:stretch>
          </p:blipFill>
          <p:spPr>
            <a:xfrm>
              <a:off x="4424526" y="1283190"/>
              <a:ext cx="2102958" cy="1311456"/>
            </a:xfrm>
            <a:prstGeom prst="rect">
              <a:avLst/>
            </a:prstGeom>
          </p:spPr>
        </p:pic>
        <p:pic>
          <p:nvPicPr>
            <p:cNvPr id="29" name="Grafik 28">
              <a:extLst>
                <a:ext uri="{FF2B5EF4-FFF2-40B4-BE49-F238E27FC236}">
                  <a16:creationId xmlns:a16="http://schemas.microsoft.com/office/drawing/2014/main" id="{6B65D97D-E8EB-03C2-8664-0259E3B0F3D2}"/>
                </a:ext>
              </a:extLst>
            </p:cNvPr>
            <p:cNvPicPr>
              <a:picLocks noGrp="1" noRot="1" noChangeAspect="1" noMove="1" noResize="1" noEditPoints="1" noAdjustHandles="1" noChangeArrowheads="1" noChangeShapeType="1" noCrop="1"/>
            </p:cNvPicPr>
            <p:nvPr/>
          </p:nvPicPr>
          <p:blipFill>
            <a:blip r:embed="rId12">
              <a:extLst>
                <a:ext uri="{96DAC541-7B7A-43D3-8B79-37D633B846F1}">
                  <asvg:svgBlip xmlns:asvg="http://schemas.microsoft.com/office/drawing/2016/SVG/main" r:embed="rId13"/>
                </a:ext>
              </a:extLst>
            </a:blip>
            <a:srcRect r="5973" b="21816"/>
            <a:stretch>
              <a:fillRect/>
            </a:stretch>
          </p:blipFill>
          <p:spPr>
            <a:xfrm>
              <a:off x="6638089" y="2645666"/>
              <a:ext cx="2182525" cy="1361076"/>
            </a:xfrm>
            <a:prstGeom prst="rect">
              <a:avLst/>
            </a:prstGeom>
          </p:spPr>
        </p:pic>
        <p:pic>
          <p:nvPicPr>
            <p:cNvPr id="32" name="Grafik 31">
              <a:extLst>
                <a:ext uri="{FF2B5EF4-FFF2-40B4-BE49-F238E27FC236}">
                  <a16:creationId xmlns:a16="http://schemas.microsoft.com/office/drawing/2014/main" id="{F8B3EAE1-F4BB-409D-6AB8-C49030B0ED86}"/>
                </a:ext>
              </a:extLst>
            </p:cNvPr>
            <p:cNvPicPr>
              <a:picLocks noGrp="1" noRot="1" noChangeAspect="1" noMove="1" noResize="1" noEditPoints="1" noAdjustHandles="1" noChangeArrowheads="1" noChangeShapeType="1" noCrop="1"/>
            </p:cNvPicPr>
            <p:nvPr/>
          </p:nvPicPr>
          <p:blipFill>
            <a:blip r:embed="rId14">
              <a:extLst>
                <a:ext uri="{96DAC541-7B7A-43D3-8B79-37D633B846F1}">
                  <asvg:svgBlip xmlns:asvg="http://schemas.microsoft.com/office/drawing/2016/SVG/main" r:embed="rId15"/>
                </a:ext>
              </a:extLst>
            </a:blip>
            <a:srcRect r="35091" b="50000"/>
            <a:stretch>
              <a:fillRect/>
            </a:stretch>
          </p:blipFill>
          <p:spPr>
            <a:xfrm>
              <a:off x="4200194" y="3995647"/>
              <a:ext cx="2355900" cy="1361077"/>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4B044898-7F74-7069-97D5-E87B4A95E011}"/>
                </a:ext>
              </a:extLst>
            </p:cNvPr>
            <p:cNvPicPr>
              <a:picLocks noGrp="1" noRot="1" noChangeAspect="1" noMove="1" noResize="1" noEditPoints="1" noAdjustHandles="1" noChangeArrowheads="1" noChangeShapeType="1" noCrop="1"/>
            </p:cNvPicPr>
            <p:nvPr/>
          </p:nvPicPr>
          <p:blipFill>
            <a:blip r:embed="rId16"/>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172B5196-3779-CC8D-6512-7544585F813E}"/>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94BE61E9-C519-BA78-5792-CD126D84B77A}"/>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Rechteck 41">
              <a:extLst>
                <a:ext uri="{FF2B5EF4-FFF2-40B4-BE49-F238E27FC236}">
                  <a16:creationId xmlns:a16="http://schemas.microsoft.com/office/drawing/2014/main" id="{12615497-4CDF-794D-BE34-C67C8BB01C7F}"/>
                </a:ext>
              </a:extLst>
            </p:cNvPr>
            <p:cNvSpPr>
              <a:spLocks noGrp="1" noRot="1" noMove="1" noResize="1" noEditPoints="1" noAdjustHandles="1" noChangeArrowheads="1" noChangeShapeType="1"/>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grpSp>
      <p:grpSp>
        <p:nvGrpSpPr>
          <p:cNvPr id="76" name="Limitationen BOX">
            <a:extLst>
              <a:ext uri="{FF2B5EF4-FFF2-40B4-BE49-F238E27FC236}">
                <a16:creationId xmlns:a16="http://schemas.microsoft.com/office/drawing/2014/main" id="{C428D00C-CC53-3886-DBF9-F4B797E4C716}"/>
              </a:ext>
            </a:extLst>
          </p:cNvPr>
          <p:cNvGrpSpPr>
            <a:grpSpLocks noGrp="1" noUngrp="1" noRot="1" noMove="1" noResize="1"/>
          </p:cNvGrpSpPr>
          <p:nvPr/>
        </p:nvGrpSpPr>
        <p:grpSpPr>
          <a:xfrm>
            <a:off x="9155639" y="2930762"/>
            <a:ext cx="2812450" cy="2569286"/>
            <a:chOff x="9155639" y="2930762"/>
            <a:chExt cx="2812450" cy="2569286"/>
          </a:xfrm>
        </p:grpSpPr>
        <p:sp>
          <p:nvSpPr>
            <p:cNvPr id="20" name="Rechteck 19">
              <a:extLst>
                <a:ext uri="{FF2B5EF4-FFF2-40B4-BE49-F238E27FC236}">
                  <a16:creationId xmlns:a16="http://schemas.microsoft.com/office/drawing/2014/main" id="{738AC46E-4EC9-83D0-C976-B69290EE66E6}"/>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Rechteck 42">
              <a:extLst>
                <a:ext uri="{FF2B5EF4-FFF2-40B4-BE49-F238E27FC236}">
                  <a16:creationId xmlns:a16="http://schemas.microsoft.com/office/drawing/2014/main" id="{4DAD008F-BA07-1C2D-457D-5DBC5B1835E3}"/>
                </a:ext>
              </a:extLst>
            </p:cNvPr>
            <p:cNvSpPr>
              <a:spLocks noGrp="1" noRot="1" noMove="1" noResize="1" noEditPoints="1" noAdjustHandles="1" noChangeArrowheads="1" noChangeShapeType="1"/>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grpSp>
      <p:sp>
        <p:nvSpPr>
          <p:cNvPr id="8" name="Motivation TEXT">
            <a:extLst>
              <a:ext uri="{FF2B5EF4-FFF2-40B4-BE49-F238E27FC236}">
                <a16:creationId xmlns:a16="http://schemas.microsoft.com/office/drawing/2014/main" id="{69A3CF9C-EBDE-4BE6-3090-22F2D4CC5786}"/>
              </a:ext>
            </a:extLst>
          </p:cNvPr>
          <p:cNvSpPr txBox="1">
            <a:spLocks noGrp="1" noRot="1" noMove="1" noResize="1" noEditPoints="1" noAdjustHandles="1" noChangeArrowheads="1" noChangeShapeType="1"/>
          </p:cNvSpPr>
          <p:nvPr/>
        </p:nvSpPr>
        <p:spPr>
          <a:xfrm>
            <a:off x="226201" y="1312902"/>
            <a:ext cx="3685254" cy="584775"/>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Ein Simulationsansatz ermöglicht den direkten Vergleich der Schätzungen mit der bekannten wahren Verteilung der Zielvariable.</a:t>
            </a:r>
            <a:endParaRPr lang="en-US" sz="8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54FF70C-B71F-3F77-931A-7B3C9F805919}"/>
              </a:ext>
            </a:extLst>
          </p:cNvPr>
          <p:cNvGrpSpPr>
            <a:grpSpLocks noGrp="1" noUngrp="1" noRot="1" noMove="1" noResize="1"/>
          </p:cNvGrpSpPr>
          <p:nvPr/>
        </p:nvGrpSpPr>
        <p:grpSpPr>
          <a:xfrm>
            <a:off x="257351" y="2458755"/>
            <a:ext cx="3713496" cy="4524315"/>
            <a:chOff x="257351" y="2458755"/>
            <a:chExt cx="3713496" cy="4524315"/>
          </a:xfrm>
        </p:grpSpPr>
        <p:sp>
          <p:nvSpPr>
            <p:cNvPr id="9" name="Textfeld 8">
              <a:extLst>
                <a:ext uri="{FF2B5EF4-FFF2-40B4-BE49-F238E27FC236}">
                  <a16:creationId xmlns:a16="http://schemas.microsoft.com/office/drawing/2014/main" id="{498F87AA-CB66-C7AB-DA53-AD8A086C45F0}"/>
                </a:ext>
              </a:extLst>
            </p:cNvPr>
            <p:cNvSpPr txBox="1">
              <a:spLocks noGrp="1" noRot="1" noMove="1" noResize="1" noEditPoints="1" noAdjustHandles="1" noChangeArrowheads="1" noChangeShapeType="1"/>
            </p:cNvSpPr>
            <p:nvPr/>
          </p:nvSpPr>
          <p:spPr>
            <a:xfrm>
              <a:off x="2848157" y="2465760"/>
              <a:ext cx="1122690" cy="954107"/>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800" dirty="0">
                  <a:latin typeface="Times New Roman" panose="02020603050405020304" pitchFamily="18" charset="0"/>
                  <a:cs typeface="Times New Roman" panose="02020603050405020304" pitchFamily="18" charset="0"/>
                </a:rPr>
                <a:t>Vollerhebung (</a:t>
              </a:r>
              <a:r>
                <a:rPr lang="de-DE" sz="800" dirty="0" err="1">
                  <a:latin typeface="Times New Roman" panose="02020603050405020304" pitchFamily="18" charset="0"/>
                  <a:cs typeface="Times New Roman" panose="02020603050405020304" pitchFamily="18" charset="0"/>
                </a:rPr>
                <a:t>Census</a:t>
              </a:r>
              <a:r>
                <a:rPr lang="de-DE" sz="800" dirty="0">
                  <a:latin typeface="Times New Roman" panose="02020603050405020304" pitchFamily="18" charset="0"/>
                  <a:cs typeface="Times New Roman" panose="02020603050405020304" pitchFamily="18" charset="0"/>
                </a:rPr>
                <a:t> Bolivien 2024) mit Personen- und Haushaltsdaten. </a:t>
              </a:r>
            </a:p>
            <a:p>
              <a:pPr algn="just"/>
              <a:r>
                <a:rPr lang="de-DE" sz="8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0B626D60-89E6-9B35-8095-FA11BC1987F0}"/>
                </a:ext>
              </a:extLst>
            </p:cNvPr>
            <p:cNvSpPr txBox="1">
              <a:spLocks noGrp="1" noRot="1" noMove="1" noResize="1" noEditPoints="1" noAdjustHandles="1" noChangeArrowheads="1" noChangeShapeType="1"/>
            </p:cNvSpPr>
            <p:nvPr/>
          </p:nvSpPr>
          <p:spPr>
            <a:xfrm>
              <a:off x="1220575" y="2458755"/>
              <a:ext cx="1707778" cy="4524315"/>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endParaRPr lang="de-DE" sz="800" b="1" dirty="0">
                <a:latin typeface="Times New Roman" panose="02020603050405020304" pitchFamily="18" charset="0"/>
                <a:cs typeface="Times New Roman" panose="02020603050405020304" pitchFamily="18" charset="0"/>
              </a:endParaRPr>
            </a:p>
            <a:p>
              <a:pPr algn="just"/>
              <a:r>
                <a:rPr lang="de-DE" sz="8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800" dirty="0" err="1">
                  <a:latin typeface="Times New Roman" panose="02020603050405020304" pitchFamily="18" charset="0"/>
                  <a:cs typeface="Times New Roman" panose="02020603050405020304" pitchFamily="18" charset="0"/>
                </a:rPr>
                <a:t>Stepwise</a:t>
              </a:r>
              <a:r>
                <a:rPr lang="de-DE" sz="800" dirty="0">
                  <a:latin typeface="Times New Roman" panose="02020603050405020304" pitchFamily="18" charset="0"/>
                  <a:cs typeface="Times New Roman" panose="02020603050405020304" pitchFamily="18" charset="0"/>
                </a:rPr>
                <a:t>-Regression (</a:t>
              </a:r>
              <a:r>
                <a:rPr lang="de-DE" sz="800" dirty="0" err="1">
                  <a:latin typeface="Times New Roman" panose="02020603050405020304" pitchFamily="18" charset="0"/>
                  <a:cs typeface="Times New Roman" panose="02020603050405020304" pitchFamily="18" charset="0"/>
                </a:rPr>
                <a:t>backward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forward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both</a:t>
              </a:r>
              <a:r>
                <a:rPr lang="de-DE" sz="8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800" dirty="0" err="1">
                  <a:latin typeface="Times New Roman" panose="02020603050405020304" pitchFamily="18" charset="0"/>
                  <a:cs typeface="Times New Roman" panose="02020603050405020304" pitchFamily="18" charset="0"/>
                </a:rPr>
                <a:t>Kovariaten</a:t>
              </a:r>
              <a:r>
                <a:rPr lang="de-DE" sz="8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0DC213C4-C671-AAE6-4855-FA0811E838F9}"/>
                    </a:ext>
                  </a:extLst>
                </p:cNvPr>
                <p:cNvSpPr txBox="1">
                  <a:spLocks noGrp="1" noRot="1" noMove="1" noResize="1" noEditPoints="1" noAdjustHandles="1" noChangeArrowheads="1" noChangeShapeType="1"/>
                </p:cNvSpPr>
                <p:nvPr/>
              </p:nvSpPr>
              <p:spPr>
                <a:xfrm>
                  <a:off x="257351" y="5288340"/>
                  <a:ext cx="995847" cy="156966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8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800" i="1">
                          <a:latin typeface="Cambria Math" panose="02040503050406030204" pitchFamily="18" charset="0"/>
                        </a:rPr>
                        <m:t>𝑛</m:t>
                      </m:r>
                      <m:r>
                        <a:rPr lang="de-DE" sz="800">
                          <a:latin typeface="Cambria Math" panose="02040503050406030204" pitchFamily="18" charset="0"/>
                        </a:rPr>
                        <m:t>=20</m:t>
                      </m:r>
                    </m:oMath>
                  </a14:m>
                  <a:r>
                    <a:rPr lang="de-DE" sz="8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800" dirty="0">
                      <a:latin typeface="Times New Roman" panose="02020603050405020304" pitchFamily="18" charset="0"/>
                      <a:cs typeface="Times New Roman" panose="02020603050405020304" pitchFamily="18" charset="0"/>
                    </a:rPr>
                    <a:t>angewandt</a:t>
                  </a:r>
                  <a:br>
                    <a:rPr lang="de-DE" sz="800" dirty="0">
                      <a:latin typeface="Times New Roman" panose="02020603050405020304" pitchFamily="18" charset="0"/>
                      <a:cs typeface="Times New Roman" panose="02020603050405020304" pitchFamily="18" charset="0"/>
                    </a:rPr>
                  </a:br>
                  <a:endParaRPr lang="de-DE" sz="8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0DC213C4-C671-AAE6-4855-FA0811E838F9}"/>
                    </a:ext>
                  </a:extLst>
                </p:cNvPr>
                <p:cNvSpPr txBox="1">
                  <a:spLocks noGrp="1" noRot="1" noChangeAspect="1" noMove="1" noResize="1" noEditPoints="1" noAdjustHandles="1" noChangeArrowheads="1" noChangeShapeType="1" noTextEdit="1"/>
                </p:cNvSpPr>
                <p:nvPr/>
              </p:nvSpPr>
              <p:spPr>
                <a:xfrm>
                  <a:off x="257351" y="5288340"/>
                  <a:ext cx="995847" cy="1569660"/>
                </a:xfrm>
                <a:prstGeom prst="rect">
                  <a:avLst/>
                </a:prstGeom>
                <a:blipFill>
                  <a:blip r:embed="rId17"/>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BAA83B68-5EDD-7A05-C302-9C6B9EE464C8}"/>
              </a:ext>
            </a:extLst>
          </p:cNvPr>
          <p:cNvGrpSpPr>
            <a:grpSpLocks noGrp="1" noUngrp="1" noRot="1" noMove="1" noResize="1"/>
          </p:cNvGrpSpPr>
          <p:nvPr/>
        </p:nvGrpSpPr>
        <p:grpSpPr>
          <a:xfrm>
            <a:off x="4306383" y="1397876"/>
            <a:ext cx="4551737" cy="5112762"/>
            <a:chOff x="4306383" y="1397876"/>
            <a:chExt cx="4551737" cy="5112762"/>
          </a:xfrm>
        </p:grpSpPr>
        <p:sp>
          <p:nvSpPr>
            <p:cNvPr id="63" name="Textfeld 62">
              <a:extLst>
                <a:ext uri="{FF2B5EF4-FFF2-40B4-BE49-F238E27FC236}">
                  <a16:creationId xmlns:a16="http://schemas.microsoft.com/office/drawing/2014/main" id="{CA4F6E97-0D1A-7313-ABB1-0409983A3068}"/>
                </a:ext>
              </a:extLst>
            </p:cNvPr>
            <p:cNvSpPr txBox="1">
              <a:spLocks noGrp="1" noRot="1" noMove="1" noResize="1" noEditPoints="1" noAdjustHandles="1" noChangeArrowheads="1" noChangeShapeType="1"/>
            </p:cNvSpPr>
            <p:nvPr/>
          </p:nvSpPr>
          <p:spPr>
            <a:xfrm>
              <a:off x="6638089" y="1397876"/>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6" name="Textfeld 65">
              <a:extLst>
                <a:ext uri="{FF2B5EF4-FFF2-40B4-BE49-F238E27FC236}">
                  <a16:creationId xmlns:a16="http://schemas.microsoft.com/office/drawing/2014/main" id="{4E332B1C-8549-FF4C-8DE1-2785D6FCA4DE}"/>
                </a:ext>
              </a:extLst>
            </p:cNvPr>
            <p:cNvSpPr txBox="1">
              <a:spLocks noGrp="1" noRot="1" noMove="1" noResize="1" noEditPoints="1" noAdjustHandles="1" noChangeArrowheads="1" noChangeShapeType="1"/>
            </p:cNvSpPr>
            <p:nvPr/>
          </p:nvSpPr>
          <p:spPr>
            <a:xfrm>
              <a:off x="4306383" y="2713673"/>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2CA36917-5C6D-D871-6C5D-12F7B8FACB55}"/>
                </a:ext>
              </a:extLst>
            </p:cNvPr>
            <p:cNvSpPr txBox="1">
              <a:spLocks noGrp="1" noRot="1" noMove="1" noResize="1" noEditPoints="1" noAdjustHandles="1" noChangeArrowheads="1" noChangeShapeType="1"/>
            </p:cNvSpPr>
            <p:nvPr/>
          </p:nvSpPr>
          <p:spPr>
            <a:xfrm>
              <a:off x="6675595" y="4058471"/>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703FE0EF-7D57-18CD-AF60-4F1193D34AE8}"/>
                </a:ext>
              </a:extLst>
            </p:cNvPr>
            <p:cNvSpPr txBox="1">
              <a:spLocks noGrp="1" noRot="1" noMove="1" noResize="1" noEditPoints="1" noAdjustHandles="1" noChangeArrowheads="1" noChangeShapeType="1"/>
            </p:cNvSpPr>
            <p:nvPr/>
          </p:nvSpPr>
          <p:spPr>
            <a:xfrm>
              <a:off x="4407498" y="5433420"/>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2B3EAC8F-1108-5B48-3F33-6E9205A2D15D}"/>
              </a:ext>
            </a:extLst>
          </p:cNvPr>
          <p:cNvSpPr txBox="1">
            <a:spLocks noGrp="1" noRot="1" noMove="1" noResize="1" noEditPoints="1" noAdjustHandles="1" noChangeArrowheads="1" noChangeShapeType="1"/>
          </p:cNvSpPr>
          <p:nvPr/>
        </p:nvSpPr>
        <p:spPr>
          <a:xfrm>
            <a:off x="9149683" y="1322354"/>
            <a:ext cx="2811981" cy="1200329"/>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800" dirty="0" err="1">
                <a:latin typeface="Times New Roman" panose="02020603050405020304" pitchFamily="18" charset="0"/>
                <a:cs typeface="Times New Roman" panose="02020603050405020304" pitchFamily="18" charset="0"/>
              </a:rPr>
              <a:t>n</a:t>
            </a:r>
            <a:r>
              <a:rPr lang="de-DE" sz="800" dirty="0">
                <a:latin typeface="Times New Roman" panose="02020603050405020304" pitchFamily="18" charset="0"/>
                <a:cs typeface="Times New Roman" panose="02020603050405020304" pitchFamily="18" charset="0"/>
              </a:rPr>
              <a:t> stärker schwanken.</a:t>
            </a:r>
            <a:endParaRPr lang="en-US" sz="8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97CA6F40-296B-2919-11A7-20A0A9E2BD2A}"/>
              </a:ext>
            </a:extLst>
          </p:cNvPr>
          <p:cNvSpPr txBox="1">
            <a:spLocks noGrp="1" noRot="1" noMove="1" noResize="1" noEditPoints="1" noAdjustHandles="1" noChangeArrowheads="1" noChangeShapeType="1"/>
          </p:cNvSpPr>
          <p:nvPr/>
        </p:nvSpPr>
        <p:spPr>
          <a:xfrm>
            <a:off x="9144778" y="3282597"/>
            <a:ext cx="2811981" cy="2308324"/>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800" dirty="0">
              <a:latin typeface="Times New Roman" panose="02020603050405020304" pitchFamily="18" charset="0"/>
              <a:cs typeface="Times New Roman" panose="02020603050405020304" pitchFamily="18" charset="0"/>
            </a:endParaRPr>
          </a:p>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05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9DC3C56F-C5D7-C24C-23F2-75D1DF479B4B}"/>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933429E3-6DB1-0893-4090-1BD65448668D}"/>
              </a:ext>
            </a:extLst>
          </p:cNvPr>
          <p:cNvPicPr>
            <a:picLocks noGrp="1" noRot="1" noChangeAspect="1" noMove="1" noResize="1" noEditPoints="1" noAdjustHandles="1" noChangeArrowheads="1" noChangeShapeType="1" noCrop="1"/>
          </p:cNvPicPr>
          <p:nvPr/>
        </p:nvPicPr>
        <p:blipFill>
          <a:blip r:embed="rId3"/>
          <a:srcRect t="716" r="1610"/>
          <a:stretch>
            <a:fillRect/>
          </a:stretch>
        </p:blipFill>
        <p:spPr>
          <a:xfrm>
            <a:off x="8417173" y="-67038"/>
            <a:ext cx="4465133" cy="6808905"/>
          </a:xfrm>
          <a:prstGeom prst="rect">
            <a:avLst/>
          </a:prstGeom>
        </p:spPr>
      </p:pic>
      <p:sp>
        <p:nvSpPr>
          <p:cNvPr id="10" name="Titel">
            <a:extLst>
              <a:ext uri="{FF2B5EF4-FFF2-40B4-BE49-F238E27FC236}">
                <a16:creationId xmlns:a16="http://schemas.microsoft.com/office/drawing/2014/main" id="{36015FB3-DDA9-4A6C-1B89-068614DC6FEF}"/>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BE284FCC-5815-9E0F-CBEA-21334333055F}"/>
              </a:ext>
            </a:extLst>
          </p:cNvPr>
          <p:cNvPicPr>
            <a:picLocks noGrp="1" noRot="1" noChangeAspect="1" noMove="1" noResize="1" noEditPoints="1" noAdjustHandles="1" noChangeArrowheads="1" noChangeShapeType="1" noCrop="1"/>
          </p:cNvPicPr>
          <p:nvPr/>
        </p:nvPicPr>
        <p:blipFill>
          <a:blip r:embed="rId4"/>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691731C3-31C5-A406-D155-1EC02519E53D}"/>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724C3E38-06E0-B7CA-B238-56877FD5C13B}"/>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4DD7ED51-D8A8-F855-4D3C-18643610E8E6}"/>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F0C785B4-12D4-FDBC-75C3-7E9AE12FAF8C}"/>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2BF8CA8-E871-97D3-D5C3-44427A16F6B6}"/>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B03D12F5-E4D7-ED35-92F0-47CDC3E04959}"/>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0FD52CBC-02C7-0001-973B-26AD17CE7090}"/>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2BD7232F-030C-271E-E44E-2E5EE3CE9C41}"/>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3A3A0D28-FBC0-B61E-DAFB-9ECEF74112FC}"/>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0D798753-FBD2-A322-7B02-A7802E2042F5}"/>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54B57A12-2245-358A-9A4A-2AE715735BDF}"/>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7DC1C5E1-A248-F19B-7DC9-E1D710F5E283}"/>
                </a:ext>
              </a:extLst>
            </p:cNvPr>
            <p:cNvPicPr>
              <a:picLocks noGrp="1" noRot="1" noChangeAspect="1" noMove="1" noResize="1" noEditPoints="1" noAdjustHandles="1" noChangeArrowheads="1" noChangeShapeType="1" noCrop="1"/>
            </p:cNvPicPr>
            <p:nvPr/>
          </p:nvPicPr>
          <p:blipFill>
            <a:blip r:embed="rId7"/>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931DDB4E-CBF7-E046-94BD-A291BD4DA217}"/>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D8FEA6FF-FADF-6E14-8DB2-DA41A67CCD55}"/>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E1041774-047E-64DA-5782-CF2F6A01618D}"/>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F4295E55-A6F1-085F-EC78-85E1DDDFE045}"/>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A6E26BAD-A43A-5E0A-F9A1-2D5E39A72605}"/>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7171261A-A35F-B564-7137-3665F8C0A795}"/>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09AA2046-DA18-4C23-9F42-1C29BA171DD5}"/>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0CFB05A6-655E-9589-2ED6-1C5BEC3DD007}"/>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1A0AA74B-35AB-8004-43C4-D64CAA4E8CD8}"/>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45A16924-D298-A153-812E-E72183D98BC5}"/>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6B77CBED-5E1A-0722-EBC4-2299C362FBE5}"/>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0D088343-9964-B6BC-8632-D74D2C8EFC5F}"/>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682A563B-6997-3752-0CAF-A0D484824BF5}"/>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682A563B-6997-3752-0CAF-A0D484824BF5}"/>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8"/>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A8FC02A0-7091-30F9-3251-60C7DACF1376}"/>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0B94B118-E313-664C-159D-FF33595BB63B}"/>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CC656090-11FE-4CAF-99E9-01F33B6798F1}"/>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94078639-927D-AA6F-35B1-3CE6BC25DD8A}"/>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3FE87606-43A8-72EA-D5AC-BFA4A1CCB0EB}"/>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1D6E4A3A-7C64-59DC-38AC-E8DC43E42F92}"/>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4B8CD023-CE0F-63AC-057A-E2F816C252B3}"/>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41A44204-02AC-49E5-0F78-CDD008F58454}"/>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CB662D8C-C79A-BC05-D791-3FEE7EAAAD9F}"/>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80CC20AC-7DB4-2F94-502B-EE18D25F46A2}"/>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6050FD23-006D-6F2D-4B4D-DC511A975EE4}"/>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DA8C070E-922A-E44F-452F-822AD5892EFE}"/>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3BAD87FE-F21E-5236-7DAC-36B1878A6982}"/>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6CBBD2CF-A867-36A8-FE0C-85F8C4505A53}"/>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5AA1D0B4-43A9-1119-1830-BAED12E10501}"/>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C2630B1E-9535-743A-0C10-8D673B6DE99D}"/>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C4F4812A-9866-CA62-5499-9A77F4689ED2}"/>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9647F02D-42EE-80DF-1D75-C1B53174E150}"/>
                </a:ext>
              </a:extLst>
            </p:cNvPr>
            <p:cNvPicPr>
              <a:picLocks noGrp="1" noRot="1" noChangeAspect="1" noMove="1" noResize="1" noEditPoints="1" noAdjustHandles="1" noChangeArrowheads="1" noChangeShapeType="1" noCrop="1"/>
            </p:cNvPicPr>
            <p:nvPr/>
          </p:nvPicPr>
          <p:blipFill>
            <a:blip r:embed="rId9"/>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1B1B2D07-3716-2B95-D495-744CF43445E6}"/>
                </a:ext>
              </a:extLst>
            </p:cNvPr>
            <p:cNvPicPr>
              <a:picLocks noGrp="1" noRot="1" noChangeAspect="1" noMove="1" noResize="1" noEditPoints="1" noAdjustHandles="1" noChangeArrowheads="1" noChangeShapeType="1" noCrop="1"/>
            </p:cNvPicPr>
            <p:nvPr/>
          </p:nvPicPr>
          <p:blipFill>
            <a:blip r:embed="rId10"/>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7C154E1A-3D45-7F4B-BBC3-AB854544B848}"/>
              </a:ext>
            </a:extLst>
          </p:cNvPr>
          <p:cNvPicPr>
            <a:picLocks noChangeAspect="1"/>
          </p:cNvPicPr>
          <p:nvPr/>
        </p:nvPicPr>
        <p:blipFill>
          <a:blip r:embed="rId11"/>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D95BED4B-5182-F43A-B78B-F04A89EDAD01}"/>
              </a:ext>
            </a:extLst>
          </p:cNvPr>
          <p:cNvPicPr>
            <a:picLocks noChangeAspect="1"/>
          </p:cNvPicPr>
          <p:nvPr/>
        </p:nvPicPr>
        <p:blipFill>
          <a:blip r:embed="rId12"/>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B20482A1-86F0-455A-1F8E-6F9ECDB1F81A}"/>
              </a:ext>
            </a:extLst>
          </p:cNvPr>
          <p:cNvPicPr>
            <a:picLocks noChangeAspect="1"/>
          </p:cNvPicPr>
          <p:nvPr/>
        </p:nvPicPr>
        <p:blipFill>
          <a:blip r:embed="rId13"/>
          <a:stretch>
            <a:fillRect/>
          </a:stretch>
        </p:blipFill>
        <p:spPr>
          <a:xfrm>
            <a:off x="4440936" y="4029754"/>
            <a:ext cx="2099848" cy="1399898"/>
          </a:xfrm>
          <a:prstGeom prst="rect">
            <a:avLst/>
          </a:prstGeom>
        </p:spPr>
      </p:pic>
    </p:spTree>
    <p:extLst>
      <p:ext uri="{BB962C8B-B14F-4D97-AF65-F5344CB8AC3E}">
        <p14:creationId xmlns:p14="http://schemas.microsoft.com/office/powerpoint/2010/main" val="49577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3405A878-FED7-3E4E-0E00-719BF72AE10C}"/>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A4913006-319B-99CD-58FC-B57E3EB11991}"/>
              </a:ext>
            </a:extLst>
          </p:cNvPr>
          <p:cNvPicPr>
            <a:picLocks noGrp="1" noRot="1" noChangeAspect="1" noMove="1" noResize="1" noEditPoints="1" noAdjustHandles="1" noChangeArrowheads="1" noChangeShapeType="1" noCrop="1"/>
          </p:cNvPicPr>
          <p:nvPr/>
        </p:nvPicPr>
        <p:blipFill>
          <a:blip r:embed="rId3"/>
          <a:srcRect t="716" r="1610"/>
          <a:stretch>
            <a:fillRect/>
          </a:stretch>
        </p:blipFill>
        <p:spPr>
          <a:xfrm>
            <a:off x="8417173" y="-67038"/>
            <a:ext cx="4465133" cy="6808905"/>
          </a:xfrm>
          <a:prstGeom prst="rect">
            <a:avLst/>
          </a:prstGeom>
        </p:spPr>
      </p:pic>
      <p:sp>
        <p:nvSpPr>
          <p:cNvPr id="10" name="Titel">
            <a:extLst>
              <a:ext uri="{FF2B5EF4-FFF2-40B4-BE49-F238E27FC236}">
                <a16:creationId xmlns:a16="http://schemas.microsoft.com/office/drawing/2014/main" id="{18D944B5-BA3F-7636-584A-A99A8B87C1C0}"/>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F6AB185B-04F8-64EB-FCA7-3EC35FC893A2}"/>
              </a:ext>
            </a:extLst>
          </p:cNvPr>
          <p:cNvPicPr>
            <a:picLocks noGrp="1" noRot="1" noChangeAspect="1" noMove="1" noResize="1" noEditPoints="1" noAdjustHandles="1" noChangeArrowheads="1" noChangeShapeType="1" noCrop="1"/>
          </p:cNvPicPr>
          <p:nvPr/>
        </p:nvPicPr>
        <p:blipFill>
          <a:blip r:embed="rId4"/>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3D78F404-B936-4C78-725A-FB28E0C8B0AC}"/>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2815F094-D961-BA94-3251-7780129C5C6D}"/>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FCF0BA44-168B-52A8-7BF5-1A1B4548AA6A}"/>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648C92E7-98AE-D331-CF6C-6822885F2844}"/>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BAB0DBB-F14B-AD0E-64AC-8ECA02D093FF}"/>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A5D36FBD-F1B7-3F2C-B949-A3FEAB80ED0F}"/>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2D2776A-1CEC-D8EC-85F4-561B6B1A6C4F}"/>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9914E772-3F48-ECF1-9CDE-0B60BD2059A6}"/>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3F5A3929-6BA5-3415-8A51-B2D2129FA94B}"/>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B54B786B-07BD-FEF3-FEAE-1F7B18CB94C8}"/>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2F33468F-0203-61AA-BD9F-E6E5B4BEE3C1}"/>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7AC2FCF8-C79A-D909-A31C-B62C1CF0723F}"/>
                </a:ext>
              </a:extLst>
            </p:cNvPr>
            <p:cNvPicPr>
              <a:picLocks noGrp="1" noRot="1" noChangeAspect="1" noMove="1" noResize="1" noEditPoints="1" noAdjustHandles="1" noChangeArrowheads="1" noChangeShapeType="1" noCrop="1"/>
            </p:cNvPicPr>
            <p:nvPr/>
          </p:nvPicPr>
          <p:blipFill>
            <a:blip r:embed="rId7"/>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4C5CE67E-DAF6-69CB-2B2F-072D0F7F7D3D}"/>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E7FDDC82-B885-A839-A671-4DB780E3CF30}"/>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250447F9-C83F-DDF2-0CCE-6C892EE4B131}"/>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B06CFAEA-A9C0-2C34-82CF-407DE71697B7}"/>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01475BA7-F1C4-72C5-7095-45164CBDC91B}"/>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1C1AAE8A-FC75-25DF-4BEB-DBE4A734BFC7}"/>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C2B381C2-E527-A1AE-6C65-74879098B11B}"/>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FA6CFA0C-2570-6583-96AB-DCBB131FC94F}"/>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16E784F1-5A20-EB6B-6759-B46B1964D132}"/>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B172AAA-060C-088E-94DB-7A3D5827B7F7}"/>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4F5AF8AB-C4C0-33F7-E789-9028113E7069}"/>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7A6AA7E4-2DEB-DDA5-D330-6042C6BF2820}"/>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33F9BE18-058B-529C-96AB-3B1B00685F25}"/>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33F9BE18-058B-529C-96AB-3B1B00685F25}"/>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8"/>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3983543A-8003-FCC8-B1C4-DDFFEA198B1E}"/>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655F92F6-171D-D45E-41B8-B565DA511D3F}"/>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CC88432A-CA9B-D4C9-959D-40A48826B0F6}"/>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0B8D39C4-4A23-AD49-237D-2E3877E3E9F3}"/>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A279284E-0C64-E124-159B-579E54C7A91A}"/>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16A7A589-8D38-D22D-15B7-93BE8A2ED278}"/>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F0074AF9-6BCF-19CF-FF7F-697FDDBB121F}"/>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517107C8-179D-AD76-BAC5-DB4D733CE28C}"/>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29B2CD38-20FC-148E-EE6F-CD8680C5BBCF}"/>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57D863CE-25C5-EECD-5376-4BF46A21586F}"/>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91BB9C7E-FDB4-CA9B-972F-EF79488445AF}"/>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38EB397B-2BE7-A94E-F006-1B81904E8874}"/>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761C0B93-8A10-EF2B-B9BA-AECBA07E046F}"/>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A4D0710A-D989-593A-D506-830028644497}"/>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C8350BBB-F83B-8A3A-15EC-8E457BBE8BE5}"/>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C7D11BA5-0948-6CDA-1F16-DC06A6CC9DE0}"/>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ACA0241F-0229-501B-9D50-33E39E2759A8}"/>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B3F44A01-CA98-3589-D0C6-4A216FEEA9C9}"/>
                </a:ext>
              </a:extLst>
            </p:cNvPr>
            <p:cNvPicPr>
              <a:picLocks noGrp="1" noRot="1" noChangeAspect="1" noMove="1" noResize="1" noEditPoints="1" noAdjustHandles="1" noChangeArrowheads="1" noChangeShapeType="1" noCrop="1"/>
            </p:cNvPicPr>
            <p:nvPr/>
          </p:nvPicPr>
          <p:blipFill>
            <a:blip r:embed="rId9"/>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A4E944F2-6CA9-96F8-3329-D4D7F9427293}"/>
                </a:ext>
              </a:extLst>
            </p:cNvPr>
            <p:cNvPicPr>
              <a:picLocks noGrp="1" noRot="1" noChangeAspect="1" noMove="1" noResize="1" noEditPoints="1" noAdjustHandles="1" noChangeArrowheads="1" noChangeShapeType="1" noCrop="1"/>
            </p:cNvPicPr>
            <p:nvPr/>
          </p:nvPicPr>
          <p:blipFill>
            <a:blip r:embed="rId10"/>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82426D87-A405-791A-E329-36E509292293}"/>
              </a:ext>
            </a:extLst>
          </p:cNvPr>
          <p:cNvPicPr>
            <a:picLocks noChangeAspect="1"/>
          </p:cNvPicPr>
          <p:nvPr/>
        </p:nvPicPr>
        <p:blipFill>
          <a:blip r:embed="rId11"/>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AC9B8D68-3CB4-1C92-41CA-AEF0A141FAC6}"/>
              </a:ext>
            </a:extLst>
          </p:cNvPr>
          <p:cNvPicPr>
            <a:picLocks noChangeAspect="1"/>
          </p:cNvPicPr>
          <p:nvPr/>
        </p:nvPicPr>
        <p:blipFill>
          <a:blip r:embed="rId12"/>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63D535D8-7C65-435C-5169-CC03D6D9C435}"/>
              </a:ext>
            </a:extLst>
          </p:cNvPr>
          <p:cNvPicPr>
            <a:picLocks noChangeAspect="1"/>
          </p:cNvPicPr>
          <p:nvPr/>
        </p:nvPicPr>
        <p:blipFill>
          <a:blip r:embed="rId13"/>
          <a:stretch>
            <a:fillRect/>
          </a:stretch>
        </p:blipFill>
        <p:spPr>
          <a:xfrm>
            <a:off x="4440936" y="4029754"/>
            <a:ext cx="2099848" cy="1399898"/>
          </a:xfrm>
          <a:prstGeom prst="rect">
            <a:avLst/>
          </a:prstGeom>
        </p:spPr>
      </p:pic>
    </p:spTree>
    <p:extLst>
      <p:ext uri="{BB962C8B-B14F-4D97-AF65-F5344CB8AC3E}">
        <p14:creationId xmlns:p14="http://schemas.microsoft.com/office/powerpoint/2010/main" val="2477741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2228D146-A4E9-2C8E-7052-2BA80CA72FAE}"/>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5D41C43D-36F8-6C13-BC7B-47722D1E7100}"/>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Lst>
          </a:blip>
          <a:srcRect t="716" r="1610"/>
          <a:stretch>
            <a:fillRect/>
          </a:stretch>
        </p:blipFill>
        <p:spPr>
          <a:xfrm>
            <a:off x="8417173" y="-67038"/>
            <a:ext cx="4465133" cy="6808905"/>
          </a:xfrm>
          <a:prstGeom prst="rect">
            <a:avLst/>
          </a:prstGeom>
          <a:noFill/>
        </p:spPr>
      </p:pic>
      <p:sp>
        <p:nvSpPr>
          <p:cNvPr id="10" name="Titel">
            <a:extLst>
              <a:ext uri="{FF2B5EF4-FFF2-40B4-BE49-F238E27FC236}">
                <a16:creationId xmlns:a16="http://schemas.microsoft.com/office/drawing/2014/main" id="{E9F881D3-FCB6-CB64-26D2-87EA244B1690}"/>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FDCE5C10-4E8F-452F-5874-4241628185EB}"/>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53E8032D-568D-6E9F-8A89-A55D596ED25D}"/>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0E05AFF5-E1AD-8958-385D-4AF9A65ABEFD}"/>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93539749-F513-3543-ACF2-0E85C0064B83}"/>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DA174887-240F-2B7D-47C6-61D497BCF8FA}"/>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E8E7223B-813C-F9C6-7044-44DA6DF0F563}"/>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9910ED8E-4528-C205-7D97-5465680D61D0}"/>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FB72ED26-BC1E-A259-34CF-537635B47A2F}"/>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F0D5C0FB-8122-04FD-141C-2D8BC7B5CA36}"/>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06171767-AA8A-B630-1E18-64ECDDE2B967}"/>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FFCC0AC0-C800-E2DF-B2D4-2B215B88F374}"/>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97331353-BF04-EAE2-B64F-4DC6E390BA89}"/>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4D9551A3-BE25-FE31-6C0D-DA69D45E4384}"/>
                </a:ext>
              </a:extLst>
            </p:cNvPr>
            <p:cNvPicPr>
              <a:picLocks noGrp="1" noRot="1" noChangeAspect="1" noMove="1" noResize="1" noEditPoints="1" noAdjustHandles="1" noChangeArrowheads="1" noChangeShapeType="1" noCrop="1"/>
            </p:cNvPicPr>
            <p:nvPr/>
          </p:nvPicPr>
          <p:blipFill>
            <a:blip r:embed="rId8"/>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4A7F8B6E-24C8-F0C2-36A3-42EE6FC168A1}"/>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F1C6D78D-E589-1F75-E4E3-BA150A0BF49A}"/>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630128A2-189D-27D8-C13E-17F70946DE54}"/>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D1622C39-2C07-6081-7B8F-721C4C885899}"/>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2BBFC83B-C252-F855-9741-3C903608A6FB}"/>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6DCB21BB-D9D9-2BD0-8028-B1350FA30D50}"/>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3E2585AC-3C28-2A8B-D8F6-63BCBCDB0EAB}"/>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4352B364-BF36-A3D1-E347-35859234D20B}"/>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CBFA2C3B-E36F-6BE1-D7AB-4A96F78F402F}"/>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974B0B7C-E855-8458-91BB-A664F6A24469}"/>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64032ECF-0CE6-7C68-726B-BE731239F5D8}"/>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E77CE674-7408-D12C-335C-796EFD41478D}"/>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11EC97F6-4B83-11CD-6F5B-51AF87789A5C}"/>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11EC97F6-4B83-11CD-6F5B-51AF87789A5C}"/>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9"/>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C0A24EC4-7C51-17EA-BB43-11C597779210}"/>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3F4C50A9-E0A1-062E-2F21-BF88218DB343}"/>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34316524-5DE0-C27E-060F-D5E883B5F0EC}"/>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0762B6EA-80BC-64C4-3F10-8BCF71A1F7AF}"/>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466CF178-1442-139C-C2A0-17FB41FC5603}"/>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7EC8E6AF-DD9D-423F-F9D0-F4CB5417627F}"/>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622C52B5-FA85-8456-3F5C-3072CE4E0726}"/>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D941892B-EEE8-DF80-C3D5-DE667FF73AA3}"/>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AB44EE24-7652-076A-B996-8ED1FCAE123C}"/>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21E101FD-9BE6-9ED4-1B93-0FC8A3612551}"/>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2AD1D42D-32B3-189D-C3CC-7E9FCF9A8A47}"/>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ED82D01A-D51D-4187-E19B-E62C64CD674C}"/>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D2C3E8DE-37B1-844C-5AD3-AEA63158C79B}"/>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246B71A-B472-8283-48C4-D57757C74619}"/>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D20982E8-EF2A-F7FE-C685-78403C9AAD90}"/>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D202D353-0834-287A-F66C-51AE82098CE2}"/>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974081F3-33CA-82AA-3CAE-E5A86F2A1BF8}"/>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5980877F-D76E-5BAB-53DA-B7DEF4BA2559}"/>
                </a:ext>
              </a:extLst>
            </p:cNvPr>
            <p:cNvPicPr>
              <a:picLocks noGrp="1" noRot="1" noChangeAspect="1" noMove="1" noResize="1" noEditPoints="1" noAdjustHandles="1" noChangeArrowheads="1" noChangeShapeType="1" noCrop="1"/>
            </p:cNvPicPr>
            <p:nvPr/>
          </p:nvPicPr>
          <p:blipFill>
            <a:blip r:embed="rId10"/>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1EFC9CC5-DA7A-58F4-2FBE-062F7E703481}"/>
                </a:ext>
              </a:extLst>
            </p:cNvPr>
            <p:cNvPicPr>
              <a:picLocks noGrp="1" noRot="1" noChangeAspect="1" noMove="1" noResize="1" noEditPoints="1" noAdjustHandles="1" noChangeArrowheads="1" noChangeShapeType="1" noCrop="1"/>
            </p:cNvPicPr>
            <p:nvPr/>
          </p:nvPicPr>
          <p:blipFill>
            <a:blip r:embed="rId11"/>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2A1768FF-1BF6-EA46-4819-D463E2C7DCED}"/>
              </a:ext>
            </a:extLst>
          </p:cNvPr>
          <p:cNvPicPr>
            <a:picLocks noChangeAspect="1"/>
          </p:cNvPicPr>
          <p:nvPr/>
        </p:nvPicPr>
        <p:blipFill>
          <a:blip r:embed="rId12"/>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32B14670-634A-930C-0AAD-BC49FD92F086}"/>
              </a:ext>
            </a:extLst>
          </p:cNvPr>
          <p:cNvPicPr>
            <a:picLocks noChangeAspect="1"/>
          </p:cNvPicPr>
          <p:nvPr/>
        </p:nvPicPr>
        <p:blipFill>
          <a:blip r:embed="rId13"/>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4C574222-894D-3A4B-6532-4B71A7E5EC50}"/>
              </a:ext>
            </a:extLst>
          </p:cNvPr>
          <p:cNvPicPr>
            <a:picLocks noChangeAspect="1"/>
          </p:cNvPicPr>
          <p:nvPr/>
        </p:nvPicPr>
        <p:blipFill>
          <a:blip r:embed="rId14"/>
          <a:stretch>
            <a:fillRect/>
          </a:stretch>
        </p:blipFill>
        <p:spPr>
          <a:xfrm>
            <a:off x="4440936" y="4029754"/>
            <a:ext cx="2099848" cy="1399898"/>
          </a:xfrm>
          <a:prstGeom prst="rect">
            <a:avLst/>
          </a:prstGeom>
        </p:spPr>
      </p:pic>
    </p:spTree>
    <p:extLst>
      <p:ext uri="{BB962C8B-B14F-4D97-AF65-F5344CB8AC3E}">
        <p14:creationId xmlns:p14="http://schemas.microsoft.com/office/powerpoint/2010/main" val="259249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82095B57-7118-D1CA-ECB1-C4C82CA85E1F}"/>
            </a:ext>
          </a:extLst>
        </p:cNvPr>
        <p:cNvGrpSpPr/>
        <p:nvPr/>
      </p:nvGrpSpPr>
      <p:grpSpPr>
        <a:xfrm>
          <a:off x="0" y="0"/>
          <a:ext cx="0" cy="0"/>
          <a:chOff x="0" y="0"/>
          <a:chExt cx="0" cy="0"/>
        </a:xfrm>
      </p:grpSpPr>
      <p:sp>
        <p:nvSpPr>
          <p:cNvPr id="10" name="Titel">
            <a:extLst>
              <a:ext uri="{FF2B5EF4-FFF2-40B4-BE49-F238E27FC236}">
                <a16:creationId xmlns:a16="http://schemas.microsoft.com/office/drawing/2014/main" id="{363B551D-091B-6AD6-4203-AAC35D11B299}"/>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87C4A10B-D704-1075-883B-3ACFB7712871}"/>
              </a:ext>
            </a:extLst>
          </p:cNvPr>
          <p:cNvPicPr>
            <a:picLocks noGrp="1" noRot="1" noChangeAspect="1" noMove="1" noResize="1" noEditPoints="1" noAdjustHandles="1" noChangeArrowheads="1" noChangeShapeType="1" noCrop="1"/>
          </p:cNvPicPr>
          <p:nvPr/>
        </p:nvPicPr>
        <p:blipFill>
          <a:blip r:embed="rId3"/>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10E5E8A8-3E26-00CB-963B-B8381459EB23}"/>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F1CBBB69-FD59-087F-DBC5-FDD95920A33E}"/>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334A6CAF-4A08-33CB-1DEE-69EE3026D325}"/>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E17AF5F1-F1D6-9E6D-5AF3-665B90D6A198}"/>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ACEAC80A-0445-09A1-F06D-E37CA948790E}"/>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5348C6C1-42F7-FCAE-476D-D015E9C0E731}"/>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23B5D64-960E-E89D-CC4A-DD54012C5902}"/>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AF913DE5-DDEB-67FC-8861-7207303BAED7}"/>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A4EA33C5-6A2C-CCA8-62A3-B19283E6B9BA}"/>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pic>
        <p:nvPicPr>
          <p:cNvPr id="27" name="Grafik 26">
            <a:extLst>
              <a:ext uri="{FF2B5EF4-FFF2-40B4-BE49-F238E27FC236}">
                <a16:creationId xmlns:a16="http://schemas.microsoft.com/office/drawing/2014/main" id="{AF75AEC0-3E82-FF9D-DFE9-785B016F6C04}"/>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rcRect r="69944" b="75008"/>
          <a:stretch>
            <a:fillRect/>
          </a:stretch>
        </p:blipFill>
        <p:spPr>
          <a:xfrm>
            <a:off x="4424526" y="1283190"/>
            <a:ext cx="2102958" cy="1311456"/>
          </a:xfrm>
          <a:prstGeom prst="rect">
            <a:avLst/>
          </a:prstGeom>
        </p:spPr>
      </p:pic>
      <p:grpSp>
        <p:nvGrpSpPr>
          <p:cNvPr id="75" name="Diskussion BOX">
            <a:extLst>
              <a:ext uri="{FF2B5EF4-FFF2-40B4-BE49-F238E27FC236}">
                <a16:creationId xmlns:a16="http://schemas.microsoft.com/office/drawing/2014/main" id="{55551ADF-1D12-6EF9-6E24-602C221448B4}"/>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121D5427-A83D-52B8-875A-4830CE2D941B}"/>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3A58DBC5-26AB-B32C-CEE0-3CC5332784E3}"/>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A59E6DF2-F34C-CD54-75F3-7E96A6FBF4E1}"/>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37B5C82F-E275-E15C-542C-343F8893865C}"/>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4F6EA3F9-6614-7D9C-063A-52CF48D6AECF}"/>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5E40CB14-93D6-613A-8BB7-89D6312767E8}"/>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2E376F3B-EFEF-FF01-E09B-1227B7B0A792}"/>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78FED246-E9B8-08DC-3A4F-F69DB92E8253}"/>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besonders realistischen Bedingungen anhand eines Zensus mit Vollerhebung aus Bolivien auf.</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4BB4153-ACBF-3AC5-8204-F556C69C37E1}"/>
              </a:ext>
            </a:extLst>
          </p:cNvPr>
          <p:cNvGrpSpPr>
            <a:grpSpLocks noGrp="1" noUngrp="1" noRot="1" noMove="1" noResize="1"/>
          </p:cNvGrpSpPr>
          <p:nvPr/>
        </p:nvGrpSpPr>
        <p:grpSpPr>
          <a:xfrm>
            <a:off x="224727" y="2171622"/>
            <a:ext cx="3795052" cy="4616648"/>
            <a:chOff x="224727" y="2171622"/>
            <a:chExt cx="3795052" cy="4616648"/>
          </a:xfrm>
        </p:grpSpPr>
        <p:sp>
          <p:nvSpPr>
            <p:cNvPr id="9" name="Textfeld 8">
              <a:extLst>
                <a:ext uri="{FF2B5EF4-FFF2-40B4-BE49-F238E27FC236}">
                  <a16:creationId xmlns:a16="http://schemas.microsoft.com/office/drawing/2014/main" id="{5CE1037F-1108-99AE-6C67-085097BB9C7C}"/>
                </a:ext>
              </a:extLst>
            </p:cNvPr>
            <p:cNvSpPr txBox="1">
              <a:spLocks noGrp="1" noRot="1" noMove="1" noResize="1" noEditPoints="1" noAdjustHandles="1" noChangeArrowheads="1" noChangeShapeType="1"/>
            </p:cNvSpPr>
            <p:nvPr/>
          </p:nvSpPr>
          <p:spPr>
            <a:xfrm>
              <a:off x="2838994" y="2175193"/>
              <a:ext cx="1180785" cy="1315745"/>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(ca. 7.XXX.XXX Individuen).</a:t>
              </a:r>
            </a:p>
          </p:txBody>
        </p:sp>
        <p:sp>
          <p:nvSpPr>
            <p:cNvPr id="13" name="Textfeld 12">
              <a:extLst>
                <a:ext uri="{FF2B5EF4-FFF2-40B4-BE49-F238E27FC236}">
                  <a16:creationId xmlns:a16="http://schemas.microsoft.com/office/drawing/2014/main" id="{279CE7AE-6ACD-F09B-AC9F-04BBEBADB6F2}"/>
                </a:ext>
              </a:extLst>
            </p:cNvPr>
            <p:cNvSpPr txBox="1">
              <a:spLocks noGrp="1" noRot="1" noMove="1" noResize="1" noEditPoints="1" noAdjustHandles="1" noChangeArrowheads="1" noChangeShapeType="1"/>
            </p:cNvSpPr>
            <p:nvPr/>
          </p:nvSpPr>
          <p:spPr>
            <a:xfrm>
              <a:off x="1346128" y="2171622"/>
              <a:ext cx="1582225" cy="4616648"/>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Modellspezifikation</a:t>
              </a: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Zunächst werden Variablen mit hohem Anteil fehlender Werte sowie solche mit sehr vielen Faktorstufen ausgeschlossen. Anschließend wird eine Korrelationsmatrix erstellt, um stark korrelierte Variablen zu identifizieren; aus jeweils hoch korrelierten Variablengruppen wird eine repräsentative Variable beibehalten. Variablen, die inhaltlich zu nah an der Zielvariable Bildungsjahre liegen, werden ebenfalls entfernt.</a:t>
              </a:r>
            </a:p>
            <a:p>
              <a:pPr algn="just"/>
              <a:r>
                <a:rPr lang="de-DE" sz="650" dirty="0">
                  <a:latin typeface="Times New Roman" panose="02020603050405020304" pitchFamily="18" charset="0"/>
                  <a:cs typeface="Times New Roman" panose="02020603050405020304" pitchFamily="18" charset="0"/>
                </a:rPr>
                <a:t>Die verbleibenden </a:t>
              </a:r>
              <a:r>
                <a:rPr lang="de-DE" sz="650" dirty="0" err="1">
                  <a:latin typeface="Times New Roman" panose="02020603050405020304" pitchFamily="18" charset="0"/>
                  <a:cs typeface="Times New Roman" panose="02020603050405020304" pitchFamily="18" charset="0"/>
                </a:rPr>
                <a:t>Kovariaten</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(lm, </a:t>
              </a:r>
              <a:r>
                <a:rPr lang="de-DE" sz="650" dirty="0" err="1">
                  <a:latin typeface="Times New Roman" panose="02020603050405020304" pitchFamily="18" charset="0"/>
                  <a:cs typeface="Times New Roman" panose="02020603050405020304" pitchFamily="18" charset="0"/>
                </a:rPr>
                <a:t>backward</a:t>
              </a:r>
              <a:r>
                <a:rPr lang="de-DE" sz="650" dirty="0">
                  <a:latin typeface="Times New Roman" panose="02020603050405020304" pitchFamily="18" charset="0"/>
                  <a:cs typeface="Times New Roman" panose="02020603050405020304" pitchFamily="18" charset="0"/>
                </a:rPr>
                <a:t>, </a:t>
              </a:r>
              <a:r>
                <a:rPr lang="de-DE" sz="650" dirty="0" err="1">
                  <a:latin typeface="Times New Roman" panose="02020603050405020304" pitchFamily="18" charset="0"/>
                  <a:cs typeface="Times New Roman" panose="02020603050405020304" pitchFamily="18" charset="0"/>
                </a:rPr>
                <a:t>forward</a:t>
              </a:r>
              <a:r>
                <a:rPr lang="de-DE" sz="650" dirty="0">
                  <a:latin typeface="Times New Roman" panose="02020603050405020304" pitchFamily="18" charset="0"/>
                  <a:cs typeface="Times New Roman" panose="02020603050405020304" pitchFamily="18" charset="0"/>
                </a:rPr>
                <a:t>, </a:t>
              </a:r>
              <a:r>
                <a:rPr lang="de-DE" sz="650" dirty="0" err="1">
                  <a:latin typeface="Times New Roman" panose="02020603050405020304" pitchFamily="18" charset="0"/>
                  <a:cs typeface="Times New Roman" panose="02020603050405020304" pitchFamily="18" charset="0"/>
                </a:rPr>
                <a:t>both</a:t>
              </a:r>
              <a:r>
                <a:rPr lang="de-DE" sz="650" dirty="0">
                  <a:latin typeface="Times New Roman" panose="02020603050405020304" pitchFamily="18" charset="0"/>
                  <a:cs typeface="Times New Roman" panose="02020603050405020304" pitchFamily="18" charset="0"/>
                </a:rPr>
                <a:t>) auf Basis des BIC-Kriteriums ausgewählt, um die Modellkomplexität zu reduzieren, ohne die erklärte Varianz wesentlich zu verringern. Kategoriale Variablen werden anschließend </a:t>
              </a:r>
              <a:r>
                <a:rPr lang="de-DE" sz="650" dirty="0" err="1">
                  <a:latin typeface="Times New Roman" panose="02020603050405020304" pitchFamily="18" charset="0"/>
                  <a:cs typeface="Times New Roman" panose="02020603050405020304" pitchFamily="18" charset="0"/>
                </a:rPr>
                <a:t>Dummykodiert</a:t>
              </a:r>
              <a:r>
                <a:rPr lang="de-DE" sz="650" dirty="0">
                  <a:latin typeface="Times New Roman" panose="02020603050405020304" pitchFamily="18" charset="0"/>
                  <a:cs typeface="Times New Roman" panose="02020603050405020304" pitchFamily="18" charset="0"/>
                </a:rPr>
                <a:t>. Mit diesen Variablen wird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Die finalen FH- und BHF-Modelle beinhalten sowohl individuelle Merkmale (z. B. Alter, Beruf, Lesefähigkeit) als auch haushaltsbezogene Indikatoren des Wohn- und Lebensstandards, darunter Urbanität, Krankenversicherung und Wohnqualität. Diagnostische Plots (Abb. 1 &amp; 2) zeigen eine weitgehend plausible Modellanpassung mit annähernd normalverteilten Residuen sowie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a:t>
              </a:r>
              <a:endParaRPr lang="de-DE" sz="650" b="1" dirty="0">
                <a:latin typeface="Times New Roman" panose="02020603050405020304" pitchFamily="18" charset="0"/>
                <a:cs typeface="Times New Roman" panose="02020603050405020304" pitchFamily="18" charset="0"/>
              </a:endParaRPr>
            </a:p>
          </p:txBody>
        </p:sp>
        <p:sp>
          <p:nvSpPr>
            <p:cNvPr id="62" name="Textfeld 61">
              <a:extLst>
                <a:ext uri="{FF2B5EF4-FFF2-40B4-BE49-F238E27FC236}">
                  <a16:creationId xmlns:a16="http://schemas.microsoft.com/office/drawing/2014/main" id="{77AF67E4-032D-DD27-C137-D14F00BCB6CD}"/>
                </a:ext>
              </a:extLst>
            </p:cNvPr>
            <p:cNvSpPr txBox="1">
              <a:spLocks noGrp="1" noRot="1" noMove="1" noResize="1" noEditPoints="1" noAdjustHandles="1" noChangeArrowheads="1" noChangeShapeType="1"/>
            </p:cNvSpPr>
            <p:nvPr/>
          </p:nvSpPr>
          <p:spPr>
            <a:xfrm>
              <a:off x="224727" y="4571894"/>
              <a:ext cx="1186062" cy="2015936"/>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7B1995C3-34F4-E72A-C380-0E47670C649C}"/>
              </a:ext>
            </a:extLst>
          </p:cNvPr>
          <p:cNvGrpSpPr>
            <a:grpSpLocks/>
          </p:cNvGrpSpPr>
          <p:nvPr/>
        </p:nvGrpSpPr>
        <p:grpSpPr>
          <a:xfrm>
            <a:off x="4306383" y="1168409"/>
            <a:ext cx="4617796" cy="4957508"/>
            <a:chOff x="4306383" y="1168409"/>
            <a:chExt cx="4617796" cy="4957508"/>
          </a:xfrm>
        </p:grpSpPr>
        <p:sp>
          <p:nvSpPr>
            <p:cNvPr id="63" name="Textfeld 62">
              <a:extLst>
                <a:ext uri="{FF2B5EF4-FFF2-40B4-BE49-F238E27FC236}">
                  <a16:creationId xmlns:a16="http://schemas.microsoft.com/office/drawing/2014/main" id="{DCB3016D-A1EC-C3B5-D196-ECAF377DD49D}"/>
                </a:ext>
              </a:extLst>
            </p:cNvPr>
            <p:cNvSpPr txBox="1">
              <a:spLocks/>
            </p:cNvSpPr>
            <p:nvPr/>
          </p:nvSpPr>
          <p:spPr>
            <a:xfrm>
              <a:off x="6540784" y="1168409"/>
              <a:ext cx="2383395" cy="1415772"/>
            </a:xfrm>
            <a:prstGeom prst="rect">
              <a:avLst/>
            </a:prstGeom>
            <a:noFill/>
          </p:spPr>
          <p:txBody>
            <a:bodyPr wrap="square" rtlCol="0">
              <a:spAutoFit/>
            </a:bodyPr>
            <a:lstStyle/>
            <a:p>
              <a:pPr algn="just"/>
              <a:r>
                <a:rPr lang="de-DE" sz="700" b="1" dirty="0">
                  <a:latin typeface="Times New Roman" panose="02020603050405020304" pitchFamily="18" charset="0"/>
                  <a:cs typeface="Times New Roman" panose="02020603050405020304" pitchFamily="18" charset="0"/>
                </a:rPr>
                <a:t>Variablenauswahl.</a:t>
              </a:r>
              <a:r>
                <a:rPr lang="de-DE" sz="800" b="1" dirty="0">
                  <a:latin typeface="Times New Roman" panose="02020603050405020304" pitchFamily="18" charset="0"/>
                  <a:cs typeface="Times New Roman" panose="02020603050405020304" pitchFamily="18" charset="0"/>
                </a:rPr>
                <a:t> </a:t>
              </a:r>
              <a:r>
                <a:rPr lang="de-DE" sz="650" noProof="1">
                  <a:latin typeface="Times New Roman" panose="02020603050405020304" pitchFamily="18" charset="0"/>
                  <a:cs typeface="Times New Roman" panose="02020603050405020304" pitchFamily="18" charset="0"/>
                </a:rPr>
                <a:t>Von den ursprünglich 159 Variablen wurden 55 eines hohen Anteils fehlender Werte und 19 wegen zu vieler Faktorstufen ausgeschlossen. Weitere 22 stark korrelierte Variablen und 7 Variablen, die inhaltlich zu nah an der Zielvariable Bildungsjahre lagen, wurden entfernt. Somit blieben 56 Variablen für die erste Stepwise-Regression. Nach BIC-basierter Selektion und Dummy-Kodierung wurden 10 Konstrukte für das FH-Modell und 10 für das BHF-Modell ausgewählt, die in insgesamt 12 bzw. 17 Kovariaten umgesetzt wurden. Die finalen Variablen umfassen individuelle Merkmale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A627AF7D-A720-09A4-D9A1-4D65F31AAA7E}"/>
                </a:ext>
              </a:extLst>
            </p:cNvPr>
            <p:cNvSpPr txBox="1">
              <a:spLocks/>
            </p:cNvSpPr>
            <p:nvPr/>
          </p:nvSpPr>
          <p:spPr>
            <a:xfrm>
              <a:off x="4306383" y="2713673"/>
              <a:ext cx="2182525" cy="792525"/>
            </a:xfrm>
            <a:prstGeom prst="rect">
              <a:avLst/>
            </a:prstGeom>
            <a:noFill/>
          </p:spPr>
          <p:txBody>
            <a:bodyPr wrap="square" rtlCol="0">
              <a:spAutoFit/>
            </a:bodyPr>
            <a:lstStyle/>
            <a:p>
              <a:r>
                <a:rPr lang="de-DE" sz="650" b="1" noProof="1">
                  <a:latin typeface="Times New Roman" panose="02020603050405020304" pitchFamily="18" charset="0"/>
                  <a:cs typeface="Times New Roman" panose="02020603050405020304" pitchFamily="18" charset="0"/>
                </a:rPr>
                <a:t>Schätzgenauigkeit. </a:t>
              </a:r>
              <a:r>
                <a:rPr lang="de-DE" sz="650" noProof="1">
                  <a:latin typeface="Times New Roman" panose="02020603050405020304" pitchFamily="18" charset="0"/>
                  <a:cs typeface="Times New Roman" panose="02020603050405020304" pitchFamily="18" charset="0"/>
                </a:rPr>
                <a:t>Sowohl FH- als auch BHF-Modelle liegen im Mittel näher am wahren Wert als der direkte Stichprobenschätzer. Das FH-Modell zeigt dabei die geringsten mittleren MSE-Werte, während die BHF-MSE über die 200 Samples weniger stark streuen. Auf Provinzebene ist die MSE-Verteilung der BHF-Modelle konsistenter als beim FH-Modell.</a:t>
              </a:r>
            </a:p>
          </p:txBody>
        </p:sp>
        <p:sp>
          <p:nvSpPr>
            <p:cNvPr id="67" name="Textfeld 66">
              <a:extLst>
                <a:ext uri="{FF2B5EF4-FFF2-40B4-BE49-F238E27FC236}">
                  <a16:creationId xmlns:a16="http://schemas.microsoft.com/office/drawing/2014/main" id="{926C3AF7-8D1A-B1AB-36DA-D3B9486CA2D0}"/>
                </a:ext>
              </a:extLst>
            </p:cNvPr>
            <p:cNvSpPr txBox="1">
              <a:spLocks/>
            </p:cNvSpPr>
            <p:nvPr/>
          </p:nvSpPr>
          <p:spPr>
            <a:xfrm>
              <a:off x="6675595" y="4058471"/>
              <a:ext cx="2182525" cy="692497"/>
            </a:xfrm>
            <a:prstGeom prst="rect">
              <a:avLst/>
            </a:prstGeom>
            <a:noFill/>
          </p:spPr>
          <p:txBody>
            <a:bodyPr wrap="square" rtlCol="0">
              <a:spAutoFit/>
            </a:bodyPr>
            <a:lstStyle/>
            <a:p>
              <a:r>
                <a:rPr lang="de-DE" sz="65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650" dirty="0">
                  <a:latin typeface="Times New Roman" panose="02020603050405020304" pitchFamily="18" charset="0"/>
                  <a:cs typeface="Times New Roman" panose="02020603050405020304" pitchFamily="18" charset="0"/>
                </a:rPr>
              </a:br>
              <a:r>
                <a:rPr lang="de-DE" sz="65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65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19968E51-F85F-6174-9978-1063C055C0AF}"/>
                </a:ext>
              </a:extLst>
            </p:cNvPr>
            <p:cNvSpPr txBox="1">
              <a:spLocks/>
            </p:cNvSpPr>
            <p:nvPr/>
          </p:nvSpPr>
          <p:spPr>
            <a:xfrm>
              <a:off x="4407498" y="5433420"/>
              <a:ext cx="2182525" cy="692497"/>
            </a:xfrm>
            <a:prstGeom prst="rect">
              <a:avLst/>
            </a:prstGeom>
            <a:noFill/>
          </p:spPr>
          <p:txBody>
            <a:bodyPr wrap="square" rtlCol="0">
              <a:spAutoFit/>
            </a:bodyPr>
            <a:lstStyle/>
            <a:p>
              <a:r>
                <a:rPr lang="de-DE" sz="650" b="1" dirty="0" err="1">
                  <a:latin typeface="Times New Roman" panose="02020603050405020304" pitchFamily="18" charset="0"/>
                  <a:cs typeface="Times New Roman" panose="02020603050405020304" pitchFamily="18" charset="0"/>
                </a:rPr>
                <a:t>Koeffizientenstabilität</a:t>
              </a:r>
              <a:r>
                <a:rPr lang="de-DE" sz="650" b="1" dirty="0">
                  <a:latin typeface="Times New Roman" panose="02020603050405020304" pitchFamily="18" charset="0"/>
                  <a:cs typeface="Times New Roman" panose="02020603050405020304" pitchFamily="18" charset="0"/>
                </a:rPr>
                <a:t>.</a:t>
              </a:r>
              <a:r>
                <a:rPr lang="de-DE" sz="650" dirty="0">
                  <a:latin typeface="Times New Roman" panose="02020603050405020304" pitchFamily="18" charset="0"/>
                  <a:cs typeface="Times New Roman" panose="02020603050405020304" pitchFamily="18" charset="0"/>
                </a:rPr>
                <a:t>  Obwohl die Koeffizienten des BHF-Modells stabiler sind, erzielt das FH-Modell im Mittel niedrigere MSEs und liegt näher an den wahren Werten.</a:t>
              </a:r>
              <a:br>
                <a:rPr lang="de-DE" sz="650" dirty="0">
                  <a:latin typeface="Times New Roman" panose="02020603050405020304" pitchFamily="18" charset="0"/>
                  <a:cs typeface="Times New Roman" panose="02020603050405020304" pitchFamily="18" charset="0"/>
                </a:rPr>
              </a:br>
              <a:r>
                <a:rPr lang="de-DE" sz="65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65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40B4351F-BB46-F9DD-DD68-CBBBC43008B9}"/>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B1D2B67E-5B0E-9D21-2893-1B61C01BB54C}"/>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D00B1611-056B-4EAB-BDAA-F1CB68461FF8}"/>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CB7BCF39-2AFF-C64D-F36E-C5D71C28D384}"/>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7F0C2D73-EDFB-D170-D263-DD0DB5D0C74B}"/>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6FF5018C-6B29-7EE1-DD53-4BEC06E64F6C}"/>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18D5CD4C-C452-34DD-26A0-0989A798ABC4}"/>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E13FB9F8-667D-9563-D1C5-59AA3566F873}"/>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05D670CE-2F4D-8606-4FBE-992B880A02BD}"/>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EBB09029-752B-C1A6-9D70-478663B3FDB8}"/>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2C2E3894-F3DE-81D5-210F-2DCA4114BD76}"/>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AE46B771-93D8-C0CF-23CC-FED23201D373}"/>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16874CC3-2FE0-A439-6722-F5B08FF5BACC}"/>
                </a:ext>
              </a:extLst>
            </p:cNvPr>
            <p:cNvPicPr>
              <a:picLocks noGrp="1" noRot="1" noChangeAspect="1" noMove="1" noResize="1" noEditPoints="1" noAdjustHandles="1" noChangeArrowheads="1" noChangeShapeType="1" noCrop="1"/>
            </p:cNvPicPr>
            <p:nvPr/>
          </p:nvPicPr>
          <p:blipFill>
            <a:blip r:embed="rId6"/>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43837050-43BA-BFCB-575E-0A8B08F8E40A}"/>
                </a:ext>
              </a:extLst>
            </p:cNvPr>
            <p:cNvPicPr>
              <a:picLocks noChangeAspect="1"/>
            </p:cNvPicPr>
            <p:nvPr/>
          </p:nvPicPr>
          <p:blipFill>
            <a:blip r:embed="rId7"/>
            <a:stretch>
              <a:fillRect/>
            </a:stretch>
          </p:blipFill>
          <p:spPr>
            <a:xfrm>
              <a:off x="2864720" y="3645195"/>
              <a:ext cx="1124175" cy="3040123"/>
            </a:xfrm>
            <a:prstGeom prst="rect">
              <a:avLst/>
            </a:prstGeom>
          </p:spPr>
        </p:pic>
      </p:grpSp>
      <p:grpSp>
        <p:nvGrpSpPr>
          <p:cNvPr id="31" name="Gruppieren 30">
            <a:extLst>
              <a:ext uri="{FF2B5EF4-FFF2-40B4-BE49-F238E27FC236}">
                <a16:creationId xmlns:a16="http://schemas.microsoft.com/office/drawing/2014/main" id="{A682FAA9-5ACD-3598-0EED-BA88DBE3F87E}"/>
              </a:ext>
            </a:extLst>
          </p:cNvPr>
          <p:cNvGrpSpPr>
            <a:grpSpLocks noGrp="1" noUngrp="1" noRot="1" noMove="1" noResize="1"/>
          </p:cNvGrpSpPr>
          <p:nvPr/>
        </p:nvGrpSpPr>
        <p:grpSpPr>
          <a:xfrm>
            <a:off x="4310948" y="1250107"/>
            <a:ext cx="4599930" cy="5435210"/>
            <a:chOff x="4310948" y="1250107"/>
            <a:chExt cx="4599930" cy="5435210"/>
          </a:xfrm>
        </p:grpSpPr>
        <p:pic>
          <p:nvPicPr>
            <p:cNvPr id="29" name="Grafik 28" descr="Ein Bild, das Diagramm, Screenshot, Entwurf, Design enthält.&#10;&#10;KI-generierte Inhalte können fehlerhaft sein.">
              <a:extLst>
                <a:ext uri="{FF2B5EF4-FFF2-40B4-BE49-F238E27FC236}">
                  <a16:creationId xmlns:a16="http://schemas.microsoft.com/office/drawing/2014/main" id="{FA3C4178-3F59-BC07-21AA-236E45283BB2}"/>
                </a:ext>
              </a:extLst>
            </p:cNvPr>
            <p:cNvPicPr>
              <a:picLocks noChangeAspect="1"/>
            </p:cNvPicPr>
            <p:nvPr/>
          </p:nvPicPr>
          <p:blipFill>
            <a:blip r:embed="rId8"/>
            <a:stretch>
              <a:fillRect/>
            </a:stretch>
          </p:blipFill>
          <p:spPr>
            <a:xfrm>
              <a:off x="6606692" y="2521195"/>
              <a:ext cx="2283337" cy="1537276"/>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56AB33D8-9D0D-4327-1AA8-AAF68CAACACF}"/>
                </a:ext>
              </a:extLst>
            </p:cNvPr>
            <p:cNvPicPr>
              <a:picLocks noGrp="1" noRot="1" noChangeAspect="1" noMove="1" noResize="1" noEditPoints="1" noAdjustHandles="1" noChangeArrowheads="1" noChangeShapeType="1" noCrop="1"/>
            </p:cNvPicPr>
            <p:nvPr/>
          </p:nvPicPr>
          <p:blipFill>
            <a:blip r:embed="rId9"/>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4325A5FB-EDE6-5183-CCE9-73F5ED137F4E}"/>
                </a:ext>
              </a:extLst>
            </p:cNvPr>
            <p:cNvPicPr>
              <a:picLocks noGrp="1" noRot="1" noChangeAspect="1" noMove="1" noResize="1" noEditPoints="1" noAdjustHandles="1" noChangeArrowheads="1" noChangeShapeType="1" noCrop="1"/>
            </p:cNvPicPr>
            <p:nvPr/>
          </p:nvPicPr>
          <p:blipFill>
            <a:blip r:embed="rId10"/>
            <a:stretch>
              <a:fillRect/>
            </a:stretch>
          </p:blipFill>
          <p:spPr>
            <a:xfrm>
              <a:off x="4440936" y="4029754"/>
              <a:ext cx="2099848" cy="1399898"/>
            </a:xfrm>
            <a:prstGeom prst="rect">
              <a:avLst/>
            </a:prstGeom>
          </p:spPr>
        </p:pic>
        <p:pic>
          <p:nvPicPr>
            <p:cNvPr id="15" name="Grafik 14" descr="Ein Bild, das Screenshot, Text, Farbigkeit, Diagramm enthält.&#10;&#10;KI-generierte Inhalte können fehlerhaft sein.">
              <a:extLst>
                <a:ext uri="{FF2B5EF4-FFF2-40B4-BE49-F238E27FC236}">
                  <a16:creationId xmlns:a16="http://schemas.microsoft.com/office/drawing/2014/main" id="{BD50BABB-41FA-6C25-2EF9-181237881F51}"/>
                </a:ext>
              </a:extLst>
            </p:cNvPr>
            <p:cNvPicPr>
              <a:picLocks noGrp="1" noRot="1" noChangeAspect="1" noMove="1" noResize="1" noEditPoints="1" noAdjustHandles="1" noChangeArrowheads="1" noChangeShapeType="1" noCrop="1"/>
            </p:cNvPicPr>
            <p:nvPr/>
          </p:nvPicPr>
          <p:blipFill>
            <a:blip r:embed="rId11"/>
            <a:stretch>
              <a:fillRect/>
            </a:stretch>
          </p:blipFill>
          <p:spPr>
            <a:xfrm>
              <a:off x="6527483" y="5261214"/>
              <a:ext cx="2383395" cy="1424103"/>
            </a:xfrm>
            <a:prstGeom prst="rect">
              <a:avLst/>
            </a:prstGeom>
          </p:spPr>
        </p:pic>
      </p:grpSp>
    </p:spTree>
    <p:extLst>
      <p:ext uri="{BB962C8B-B14F-4D97-AF65-F5344CB8AC3E}">
        <p14:creationId xmlns:p14="http://schemas.microsoft.com/office/powerpoint/2010/main" val="335581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A3D52F31-0004-5A64-DFA3-EB8295FFF1FD}"/>
            </a:ext>
          </a:extLst>
        </p:cNvPr>
        <p:cNvGrpSpPr/>
        <p:nvPr/>
      </p:nvGrpSpPr>
      <p:grpSpPr>
        <a:xfrm>
          <a:off x="0" y="0"/>
          <a:ext cx="0" cy="0"/>
          <a:chOff x="0" y="0"/>
          <a:chExt cx="0" cy="0"/>
        </a:xfrm>
      </p:grpSpPr>
      <p:pic>
        <p:nvPicPr>
          <p:cNvPr id="2" name="Grafik 1" descr="Ein Bild, das Karte enthält.&#10;&#10;KI-generierte Inhalte können fehlerhaft sein.">
            <a:extLst>
              <a:ext uri="{FF2B5EF4-FFF2-40B4-BE49-F238E27FC236}">
                <a16:creationId xmlns:a16="http://schemas.microsoft.com/office/drawing/2014/main" id="{9416C5BE-D51B-45C8-785F-9F5E775FC174}"/>
              </a:ext>
            </a:extLst>
          </p:cNvPr>
          <p:cNvPicPr/>
          <p:nvPr/>
        </p:nvPicPr>
        <p:blipFill>
          <a:blip r:embed="rId3">
            <a:extLst>
              <a:ext uri="{BEBA8EAE-BF5A-486C-A8C5-ECC9F3942E4B}">
                <a14:imgProps xmlns:a14="http://schemas.microsoft.com/office/drawing/2010/main">
                  <a14:imgLayer r:embed="rId4">
                    <a14:imgEffect>
                      <a14:saturation sat="55000"/>
                    </a14:imgEffect>
                  </a14:imgLayer>
                </a14:imgProps>
              </a:ext>
            </a:extLst>
          </a:blip>
          <a:srcRect t="716" r="1610"/>
          <a:stretch>
            <a:fillRect/>
          </a:stretch>
        </p:blipFill>
        <p:spPr>
          <a:xfrm>
            <a:off x="8527074" y="-61513"/>
            <a:ext cx="4821770" cy="7104902"/>
          </a:xfrm>
          <a:prstGeom prst="rect">
            <a:avLst/>
          </a:prstGeom>
          <a:noFill/>
        </p:spPr>
      </p:pic>
      <p:sp>
        <p:nvSpPr>
          <p:cNvPr id="10" name="Titel">
            <a:extLst>
              <a:ext uri="{FF2B5EF4-FFF2-40B4-BE49-F238E27FC236}">
                <a16:creationId xmlns:a16="http://schemas.microsoft.com/office/drawing/2014/main" id="{6D8E28FA-D93B-C8E3-C0E7-C1895965FA61}"/>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7C4AAECA-8CAD-E7FC-E1CB-099343EFF2FA}"/>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A167988D-1CCB-4A60-98F3-1346B1536D27}"/>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0DC61766-8EC0-A2F3-A04E-E6D5F2EEF04A}"/>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A3A2B5D0-BE69-4329-D50B-890A6494F330}"/>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6DE59D38-4D89-480B-CEC1-3EF282929184}"/>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2B77CE8-65A9-1D7F-D80F-706A1B8B5B1E}"/>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5CD4043A-8D91-CC52-9BDF-3CBADC7BA335}"/>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4C19AF27-5F52-5EED-1A23-C3F0BA0A526A}"/>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5E1D4076-AD67-9F82-2A7A-5D5EFD40116A}"/>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4A4C5D67-BBF9-D1CD-9911-4C87DD0CCFD8}"/>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pic>
        <p:nvPicPr>
          <p:cNvPr id="27" name="Grafik 26">
            <a:extLst>
              <a:ext uri="{FF2B5EF4-FFF2-40B4-BE49-F238E27FC236}">
                <a16:creationId xmlns:a16="http://schemas.microsoft.com/office/drawing/2014/main" id="{144FA578-2E2F-2732-8ABB-954E1237BDB3}"/>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rcRect r="69944" b="75008"/>
          <a:stretch>
            <a:fillRect/>
          </a:stretch>
        </p:blipFill>
        <p:spPr>
          <a:xfrm>
            <a:off x="4424526" y="1283190"/>
            <a:ext cx="2102958" cy="1311456"/>
          </a:xfrm>
          <a:prstGeom prst="rect">
            <a:avLst/>
          </a:prstGeom>
        </p:spPr>
      </p:pic>
      <p:grpSp>
        <p:nvGrpSpPr>
          <p:cNvPr id="75" name="Diskussion BOX">
            <a:extLst>
              <a:ext uri="{FF2B5EF4-FFF2-40B4-BE49-F238E27FC236}">
                <a16:creationId xmlns:a16="http://schemas.microsoft.com/office/drawing/2014/main" id="{5FD4FE52-1004-B1E5-B789-1134045A7B09}"/>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FACE4F3E-BA1D-D4AD-B477-BDE004973C98}"/>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4E38404E-5A87-C951-EFC8-14DA0A399156}"/>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DB9CC405-DF67-A7E6-B1FA-65CAD2F4FCE5}"/>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1E6CC0ED-622A-6CD7-5912-506CCDD9D30A}"/>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3DF651E5-9908-D5B6-B8F3-7542E2725CB5}"/>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453279F5-1744-51D5-FB7C-E060AB26F84A}"/>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5C874786-23A7-49B5-4346-EF1D9D19061E}"/>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371737D8-742C-3D91-D985-BE1C946B7E25}"/>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besonders realistischen Bedingungen anhand eines Zensus mit Vollerhebung aus Bolivien auf.</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2C2C3F67-2171-956D-4321-63B97E866D2C}"/>
              </a:ext>
            </a:extLst>
          </p:cNvPr>
          <p:cNvGrpSpPr>
            <a:grpSpLocks noGrp="1" noUngrp="1" noRot="1" noMove="1" noResize="1"/>
          </p:cNvGrpSpPr>
          <p:nvPr/>
        </p:nvGrpSpPr>
        <p:grpSpPr>
          <a:xfrm>
            <a:off x="224727" y="2171622"/>
            <a:ext cx="3795052" cy="4616648"/>
            <a:chOff x="224727" y="2171622"/>
            <a:chExt cx="3795052" cy="4616648"/>
          </a:xfrm>
        </p:grpSpPr>
        <p:sp>
          <p:nvSpPr>
            <p:cNvPr id="9" name="Textfeld 8">
              <a:extLst>
                <a:ext uri="{FF2B5EF4-FFF2-40B4-BE49-F238E27FC236}">
                  <a16:creationId xmlns:a16="http://schemas.microsoft.com/office/drawing/2014/main" id="{1FF62477-2E8D-1DB5-268C-A604DBD4D38A}"/>
                </a:ext>
              </a:extLst>
            </p:cNvPr>
            <p:cNvSpPr txBox="1">
              <a:spLocks noGrp="1" noRot="1" noMove="1" noResize="1" noEditPoints="1" noAdjustHandles="1" noChangeArrowheads="1" noChangeShapeType="1"/>
            </p:cNvSpPr>
            <p:nvPr/>
          </p:nvSpPr>
          <p:spPr>
            <a:xfrm>
              <a:off x="2838994" y="2175193"/>
              <a:ext cx="1180785" cy="1315745"/>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(ca. 7.XXX.XXX Individuen).</a:t>
              </a:r>
            </a:p>
          </p:txBody>
        </p:sp>
        <p:sp>
          <p:nvSpPr>
            <p:cNvPr id="13" name="Textfeld 12">
              <a:extLst>
                <a:ext uri="{FF2B5EF4-FFF2-40B4-BE49-F238E27FC236}">
                  <a16:creationId xmlns:a16="http://schemas.microsoft.com/office/drawing/2014/main" id="{22617F73-A69A-F9C1-8545-936C6786A1E2}"/>
                </a:ext>
              </a:extLst>
            </p:cNvPr>
            <p:cNvSpPr txBox="1">
              <a:spLocks noGrp="1" noRot="1" noMove="1" noResize="1" noEditPoints="1" noAdjustHandles="1" noChangeArrowheads="1" noChangeShapeType="1"/>
            </p:cNvSpPr>
            <p:nvPr/>
          </p:nvSpPr>
          <p:spPr>
            <a:xfrm>
              <a:off x="1346128" y="2171622"/>
              <a:ext cx="1582225" cy="4616648"/>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Modellspezifikation</a:t>
              </a: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Zunächst werden Variablen mit hohem Anteil fehlender Werte sowie solche mit sehr vielen Faktorstufen ausgeschlossen. Anschließend wird eine Korrelationsmatrix erstellt, um stark korrelierte Variablen zu identifizieren; aus jeweils hoch korrelierten Variablengruppen wird eine repräsentative Variable beibehalten. Variablen, die inhaltlich zu nah an der Zielvariable Bildungsjahre liegen, werden ebenfalls entfernt.</a:t>
              </a:r>
            </a:p>
            <a:p>
              <a:pPr algn="just"/>
              <a:r>
                <a:rPr lang="de-DE" sz="650" dirty="0">
                  <a:latin typeface="Times New Roman" panose="02020603050405020304" pitchFamily="18" charset="0"/>
                  <a:cs typeface="Times New Roman" panose="02020603050405020304" pitchFamily="18" charset="0"/>
                </a:rPr>
                <a:t>Die verbleibenden </a:t>
              </a:r>
              <a:r>
                <a:rPr lang="de-DE" sz="650" dirty="0" err="1">
                  <a:latin typeface="Times New Roman" panose="02020603050405020304" pitchFamily="18" charset="0"/>
                  <a:cs typeface="Times New Roman" panose="02020603050405020304" pitchFamily="18" charset="0"/>
                </a:rPr>
                <a:t>Kovariaten</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(lm, </a:t>
              </a:r>
              <a:r>
                <a:rPr lang="de-DE" sz="650" dirty="0" err="1">
                  <a:latin typeface="Times New Roman" panose="02020603050405020304" pitchFamily="18" charset="0"/>
                  <a:cs typeface="Times New Roman" panose="02020603050405020304" pitchFamily="18" charset="0"/>
                </a:rPr>
                <a:t>backward</a:t>
              </a:r>
              <a:r>
                <a:rPr lang="de-DE" sz="650" dirty="0">
                  <a:latin typeface="Times New Roman" panose="02020603050405020304" pitchFamily="18" charset="0"/>
                  <a:cs typeface="Times New Roman" panose="02020603050405020304" pitchFamily="18" charset="0"/>
                </a:rPr>
                <a:t>, </a:t>
              </a:r>
              <a:r>
                <a:rPr lang="de-DE" sz="650" dirty="0" err="1">
                  <a:latin typeface="Times New Roman" panose="02020603050405020304" pitchFamily="18" charset="0"/>
                  <a:cs typeface="Times New Roman" panose="02020603050405020304" pitchFamily="18" charset="0"/>
                </a:rPr>
                <a:t>forward</a:t>
              </a:r>
              <a:r>
                <a:rPr lang="de-DE" sz="650" dirty="0">
                  <a:latin typeface="Times New Roman" panose="02020603050405020304" pitchFamily="18" charset="0"/>
                  <a:cs typeface="Times New Roman" panose="02020603050405020304" pitchFamily="18" charset="0"/>
                </a:rPr>
                <a:t>, </a:t>
              </a:r>
              <a:r>
                <a:rPr lang="de-DE" sz="650" dirty="0" err="1">
                  <a:latin typeface="Times New Roman" panose="02020603050405020304" pitchFamily="18" charset="0"/>
                  <a:cs typeface="Times New Roman" panose="02020603050405020304" pitchFamily="18" charset="0"/>
                </a:rPr>
                <a:t>both</a:t>
              </a:r>
              <a:r>
                <a:rPr lang="de-DE" sz="650" dirty="0">
                  <a:latin typeface="Times New Roman" panose="02020603050405020304" pitchFamily="18" charset="0"/>
                  <a:cs typeface="Times New Roman" panose="02020603050405020304" pitchFamily="18" charset="0"/>
                </a:rPr>
                <a:t>) auf Basis des BIC-Kriteriums ausgewählt, um die Modellkomplexität zu reduzieren, ohne die erklärte Varianz wesentlich zu verringern. Kategoriale Variablen werden anschließend </a:t>
              </a:r>
              <a:r>
                <a:rPr lang="de-DE" sz="650" dirty="0" err="1">
                  <a:latin typeface="Times New Roman" panose="02020603050405020304" pitchFamily="18" charset="0"/>
                  <a:cs typeface="Times New Roman" panose="02020603050405020304" pitchFamily="18" charset="0"/>
                </a:rPr>
                <a:t>Dummykodiert</a:t>
              </a:r>
              <a:r>
                <a:rPr lang="de-DE" sz="650" dirty="0">
                  <a:latin typeface="Times New Roman" panose="02020603050405020304" pitchFamily="18" charset="0"/>
                  <a:cs typeface="Times New Roman" panose="02020603050405020304" pitchFamily="18" charset="0"/>
                </a:rPr>
                <a:t>. Mit diesen Variablen wird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Die finalen FH- und BHF-Modelle beinhalten sowohl individuelle Merkmale (z. B. Alter, Beruf, Lesefähigkeit) als auch haushaltsbezogene Indikatoren des Wohn- und Lebensstandards, darunter Urbanität, Krankenversicherung und Wohnqualität. Diagnostische Plots (Abb. 1 &amp; 2) zeigen eine weitgehend plausible Modellanpassung mit annähernd normalverteilten Residuen sowie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a:t>
              </a:r>
              <a:endParaRPr lang="de-DE" sz="650" b="1" dirty="0">
                <a:latin typeface="Times New Roman" panose="02020603050405020304" pitchFamily="18" charset="0"/>
                <a:cs typeface="Times New Roman" panose="02020603050405020304" pitchFamily="18" charset="0"/>
              </a:endParaRPr>
            </a:p>
          </p:txBody>
        </p:sp>
        <p:sp>
          <p:nvSpPr>
            <p:cNvPr id="62" name="Textfeld 61">
              <a:extLst>
                <a:ext uri="{FF2B5EF4-FFF2-40B4-BE49-F238E27FC236}">
                  <a16:creationId xmlns:a16="http://schemas.microsoft.com/office/drawing/2014/main" id="{0D2BDC63-C573-DDBC-9204-CE54C4FB27F6}"/>
                </a:ext>
              </a:extLst>
            </p:cNvPr>
            <p:cNvSpPr txBox="1">
              <a:spLocks noGrp="1" noRot="1" noMove="1" noResize="1" noEditPoints="1" noAdjustHandles="1" noChangeArrowheads="1" noChangeShapeType="1"/>
            </p:cNvSpPr>
            <p:nvPr/>
          </p:nvSpPr>
          <p:spPr>
            <a:xfrm>
              <a:off x="224727" y="4571894"/>
              <a:ext cx="1186062" cy="2015936"/>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2902B371-83F1-AF69-E173-F99A6BE9EDCE}"/>
              </a:ext>
            </a:extLst>
          </p:cNvPr>
          <p:cNvGrpSpPr>
            <a:grpSpLocks/>
          </p:cNvGrpSpPr>
          <p:nvPr/>
        </p:nvGrpSpPr>
        <p:grpSpPr>
          <a:xfrm>
            <a:off x="4306383" y="1168409"/>
            <a:ext cx="4617796" cy="4957508"/>
            <a:chOff x="4306383" y="1168409"/>
            <a:chExt cx="4617796" cy="4957508"/>
          </a:xfrm>
        </p:grpSpPr>
        <p:sp>
          <p:nvSpPr>
            <p:cNvPr id="63" name="Textfeld 62">
              <a:extLst>
                <a:ext uri="{FF2B5EF4-FFF2-40B4-BE49-F238E27FC236}">
                  <a16:creationId xmlns:a16="http://schemas.microsoft.com/office/drawing/2014/main" id="{9A621EC1-6E51-BBB3-349E-ED7566299B82}"/>
                </a:ext>
              </a:extLst>
            </p:cNvPr>
            <p:cNvSpPr txBox="1">
              <a:spLocks/>
            </p:cNvSpPr>
            <p:nvPr/>
          </p:nvSpPr>
          <p:spPr>
            <a:xfrm>
              <a:off x="6540784" y="1168409"/>
              <a:ext cx="2383395" cy="1415772"/>
            </a:xfrm>
            <a:prstGeom prst="rect">
              <a:avLst/>
            </a:prstGeom>
            <a:noFill/>
          </p:spPr>
          <p:txBody>
            <a:bodyPr wrap="square" rtlCol="0">
              <a:spAutoFit/>
            </a:bodyPr>
            <a:lstStyle/>
            <a:p>
              <a:pPr algn="just"/>
              <a:r>
                <a:rPr lang="de-DE" sz="700" b="1" dirty="0">
                  <a:latin typeface="Times New Roman" panose="02020603050405020304" pitchFamily="18" charset="0"/>
                  <a:cs typeface="Times New Roman" panose="02020603050405020304" pitchFamily="18" charset="0"/>
                </a:rPr>
                <a:t>Variablenauswahl.</a:t>
              </a:r>
              <a:r>
                <a:rPr lang="de-DE" sz="800" b="1" dirty="0">
                  <a:latin typeface="Times New Roman" panose="02020603050405020304" pitchFamily="18" charset="0"/>
                  <a:cs typeface="Times New Roman" panose="02020603050405020304" pitchFamily="18" charset="0"/>
                </a:rPr>
                <a:t> </a:t>
              </a:r>
              <a:r>
                <a:rPr lang="de-DE" sz="650" noProof="1">
                  <a:latin typeface="Times New Roman" panose="02020603050405020304" pitchFamily="18" charset="0"/>
                  <a:cs typeface="Times New Roman" panose="02020603050405020304" pitchFamily="18" charset="0"/>
                </a:rPr>
                <a:t>Von den ursprünglich 159 Variablen wurden 55 eines hohen Anteils fehlender Werte und 19 wegen zu vieler Faktorstufen ausgeschlossen. Weitere 22 stark korrelierte Variablen und 7 Variablen, die inhaltlich zu nah an der Zielvariable Bildungsjahre lagen, wurden entfernt. Somit blieben 56 Variablen für die erste Stepwise-Regression. Nach BIC-basierter Selektion und Dummy-Kodierung wurden 10 Konstrukte für das FH-Modell und 10 für das BHF-Modell ausgewählt, die in insgesamt 12 bzw. 17 Kovariaten umgesetzt wurden. Die finalen Variablen umfassen individuelle Merkmale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94F74BA4-128A-7567-EAFB-C10D8895FD39}"/>
                </a:ext>
              </a:extLst>
            </p:cNvPr>
            <p:cNvSpPr txBox="1">
              <a:spLocks/>
            </p:cNvSpPr>
            <p:nvPr/>
          </p:nvSpPr>
          <p:spPr>
            <a:xfrm>
              <a:off x="4306383" y="2713673"/>
              <a:ext cx="2182525" cy="792525"/>
            </a:xfrm>
            <a:prstGeom prst="rect">
              <a:avLst/>
            </a:prstGeom>
            <a:noFill/>
          </p:spPr>
          <p:txBody>
            <a:bodyPr wrap="square" rtlCol="0">
              <a:spAutoFit/>
            </a:bodyPr>
            <a:lstStyle/>
            <a:p>
              <a:r>
                <a:rPr lang="de-DE" sz="650" b="1" noProof="1">
                  <a:latin typeface="Times New Roman" panose="02020603050405020304" pitchFamily="18" charset="0"/>
                  <a:cs typeface="Times New Roman" panose="02020603050405020304" pitchFamily="18" charset="0"/>
                </a:rPr>
                <a:t>Schätzgenauigkeit. </a:t>
              </a:r>
              <a:r>
                <a:rPr lang="de-DE" sz="650" noProof="1">
                  <a:latin typeface="Times New Roman" panose="02020603050405020304" pitchFamily="18" charset="0"/>
                  <a:cs typeface="Times New Roman" panose="02020603050405020304" pitchFamily="18" charset="0"/>
                </a:rPr>
                <a:t>Sowohl FH- als auch BHF-Modelle liegen im Mittel näher am wahren Wert als der direkte Stichprobenschätzer. Das FH-Modell zeigt dabei die geringsten mittleren MSE-Werte, während die BHF-MSE über die 200 Samples weniger stark streuen. Auf Provinzebene ist die MSE-Verteilung der BHF-Modelle konsistenter als beim FH-Modell.</a:t>
              </a:r>
            </a:p>
          </p:txBody>
        </p:sp>
        <p:sp>
          <p:nvSpPr>
            <p:cNvPr id="67" name="Textfeld 66">
              <a:extLst>
                <a:ext uri="{FF2B5EF4-FFF2-40B4-BE49-F238E27FC236}">
                  <a16:creationId xmlns:a16="http://schemas.microsoft.com/office/drawing/2014/main" id="{9E99791A-A41A-E94F-F168-FD8B622AC056}"/>
                </a:ext>
              </a:extLst>
            </p:cNvPr>
            <p:cNvSpPr txBox="1">
              <a:spLocks/>
            </p:cNvSpPr>
            <p:nvPr/>
          </p:nvSpPr>
          <p:spPr>
            <a:xfrm>
              <a:off x="6675595" y="4058471"/>
              <a:ext cx="2182525" cy="692497"/>
            </a:xfrm>
            <a:prstGeom prst="rect">
              <a:avLst/>
            </a:prstGeom>
            <a:noFill/>
          </p:spPr>
          <p:txBody>
            <a:bodyPr wrap="square" rtlCol="0">
              <a:spAutoFit/>
            </a:bodyPr>
            <a:lstStyle/>
            <a:p>
              <a:r>
                <a:rPr lang="de-DE" sz="65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650" dirty="0">
                  <a:latin typeface="Times New Roman" panose="02020603050405020304" pitchFamily="18" charset="0"/>
                  <a:cs typeface="Times New Roman" panose="02020603050405020304" pitchFamily="18" charset="0"/>
                </a:rPr>
              </a:br>
              <a:r>
                <a:rPr lang="de-DE" sz="65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65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29B4D493-F5A8-6492-0313-CE8C81CFFE3F}"/>
                </a:ext>
              </a:extLst>
            </p:cNvPr>
            <p:cNvSpPr txBox="1">
              <a:spLocks/>
            </p:cNvSpPr>
            <p:nvPr/>
          </p:nvSpPr>
          <p:spPr>
            <a:xfrm>
              <a:off x="4407498" y="5433420"/>
              <a:ext cx="2182525" cy="692497"/>
            </a:xfrm>
            <a:prstGeom prst="rect">
              <a:avLst/>
            </a:prstGeom>
            <a:noFill/>
          </p:spPr>
          <p:txBody>
            <a:bodyPr wrap="square" rtlCol="0">
              <a:spAutoFit/>
            </a:bodyPr>
            <a:lstStyle/>
            <a:p>
              <a:r>
                <a:rPr lang="de-DE" sz="650" b="1" dirty="0" err="1">
                  <a:latin typeface="Times New Roman" panose="02020603050405020304" pitchFamily="18" charset="0"/>
                  <a:cs typeface="Times New Roman" panose="02020603050405020304" pitchFamily="18" charset="0"/>
                </a:rPr>
                <a:t>Koeffizientenstabilität</a:t>
              </a:r>
              <a:r>
                <a:rPr lang="de-DE" sz="650" b="1" dirty="0">
                  <a:latin typeface="Times New Roman" panose="02020603050405020304" pitchFamily="18" charset="0"/>
                  <a:cs typeface="Times New Roman" panose="02020603050405020304" pitchFamily="18" charset="0"/>
                </a:rPr>
                <a:t>.</a:t>
              </a:r>
              <a:r>
                <a:rPr lang="de-DE" sz="650" dirty="0">
                  <a:latin typeface="Times New Roman" panose="02020603050405020304" pitchFamily="18" charset="0"/>
                  <a:cs typeface="Times New Roman" panose="02020603050405020304" pitchFamily="18" charset="0"/>
                </a:rPr>
                <a:t>  Obwohl die Koeffizienten des BHF-Modells stabiler sind, erzielt das FH-Modell im Mittel niedrigere MSEs und liegt näher an den wahren Werten.</a:t>
              </a:r>
              <a:br>
                <a:rPr lang="de-DE" sz="650" dirty="0">
                  <a:latin typeface="Times New Roman" panose="02020603050405020304" pitchFamily="18" charset="0"/>
                  <a:cs typeface="Times New Roman" panose="02020603050405020304" pitchFamily="18" charset="0"/>
                </a:rPr>
              </a:br>
              <a:r>
                <a:rPr lang="de-DE" sz="65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65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BA520592-8D42-37F4-2F41-C6B37731C61F}"/>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CE24B444-316A-0BCD-68D1-241DBCE2CE2D}"/>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9127F2E7-AA20-BC00-F48F-2AFC33FE5B4A}"/>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2254973E-5D8F-3186-094A-8EE2905483F6}"/>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A9406FC6-4D03-DD5B-4B5F-9A4C7E343692}"/>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5D581CD6-F484-660F-72B1-C2C198653AD6}"/>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604C2B5C-67E7-CA26-599A-1EAF1B67A857}"/>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E8406ACE-3D8E-C40E-6A2F-6A2F0DEA6F93}"/>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9A05D74B-E734-BAB1-C618-18902983AA7C}"/>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3CEB4D03-4997-F931-B465-838C49D9020C}"/>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467B6A75-827E-E893-61A3-0B12DF27158E}"/>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3C7F88DD-ECB8-CA7C-0FAB-1D2F20E609DC}"/>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D5A9A6EC-1C97-26E6-AD27-4DF616140B09}"/>
                </a:ext>
              </a:extLst>
            </p:cNvPr>
            <p:cNvPicPr>
              <a:picLocks noGrp="1" noRot="1" noChangeAspect="1" noMove="1" noResize="1" noEditPoints="1" noAdjustHandles="1" noChangeArrowheads="1" noChangeShapeType="1" noCrop="1"/>
            </p:cNvPicPr>
            <p:nvPr/>
          </p:nvPicPr>
          <p:blipFill>
            <a:blip r:embed="rId8"/>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FCC99F0B-E182-4C4C-2556-FBEB4D1211C4}"/>
                </a:ext>
              </a:extLst>
            </p:cNvPr>
            <p:cNvPicPr>
              <a:picLocks noChangeAspect="1"/>
            </p:cNvPicPr>
            <p:nvPr/>
          </p:nvPicPr>
          <p:blipFill>
            <a:blip r:embed="rId9"/>
            <a:stretch>
              <a:fillRect/>
            </a:stretch>
          </p:blipFill>
          <p:spPr>
            <a:xfrm>
              <a:off x="2864720" y="3645195"/>
              <a:ext cx="1124175" cy="3040123"/>
            </a:xfrm>
            <a:prstGeom prst="rect">
              <a:avLst/>
            </a:prstGeom>
          </p:spPr>
        </p:pic>
      </p:grpSp>
      <p:grpSp>
        <p:nvGrpSpPr>
          <p:cNvPr id="31" name="Gruppieren 30">
            <a:extLst>
              <a:ext uri="{FF2B5EF4-FFF2-40B4-BE49-F238E27FC236}">
                <a16:creationId xmlns:a16="http://schemas.microsoft.com/office/drawing/2014/main" id="{8DF3EDCD-B4FB-4EF7-398C-EFB4E1289240}"/>
              </a:ext>
            </a:extLst>
          </p:cNvPr>
          <p:cNvGrpSpPr>
            <a:grpSpLocks noGrp="1" noUngrp="1" noRot="1" noMove="1" noResize="1"/>
          </p:cNvGrpSpPr>
          <p:nvPr/>
        </p:nvGrpSpPr>
        <p:grpSpPr>
          <a:xfrm>
            <a:off x="4310948" y="1250107"/>
            <a:ext cx="4599930" cy="5435210"/>
            <a:chOff x="4310948" y="1250107"/>
            <a:chExt cx="4599930" cy="5435210"/>
          </a:xfrm>
        </p:grpSpPr>
        <p:pic>
          <p:nvPicPr>
            <p:cNvPr id="29" name="Grafik 28" descr="Ein Bild, das Diagramm, Screenshot, Entwurf, Design enthält.&#10;&#10;KI-generierte Inhalte können fehlerhaft sein.">
              <a:extLst>
                <a:ext uri="{FF2B5EF4-FFF2-40B4-BE49-F238E27FC236}">
                  <a16:creationId xmlns:a16="http://schemas.microsoft.com/office/drawing/2014/main" id="{B3C1E723-BA82-E038-41F7-E5212D8D2628}"/>
                </a:ext>
              </a:extLst>
            </p:cNvPr>
            <p:cNvPicPr>
              <a:picLocks noChangeAspect="1"/>
            </p:cNvPicPr>
            <p:nvPr/>
          </p:nvPicPr>
          <p:blipFill>
            <a:blip r:embed="rId10"/>
            <a:stretch>
              <a:fillRect/>
            </a:stretch>
          </p:blipFill>
          <p:spPr>
            <a:xfrm>
              <a:off x="6606692" y="2521195"/>
              <a:ext cx="2283337" cy="1537276"/>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5B7FBB40-AC83-9D12-0731-924066AFFABF}"/>
                </a:ext>
              </a:extLst>
            </p:cNvPr>
            <p:cNvPicPr>
              <a:picLocks noGrp="1" noRot="1" noChangeAspect="1" noMove="1" noResize="1" noEditPoints="1" noAdjustHandles="1" noChangeArrowheads="1" noChangeShapeType="1" noCrop="1"/>
            </p:cNvPicPr>
            <p:nvPr/>
          </p:nvPicPr>
          <p:blipFill>
            <a:blip r:embed="rId11"/>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16290B61-4D3E-C8D0-20F7-555A6EE9B1B9}"/>
                </a:ext>
              </a:extLst>
            </p:cNvPr>
            <p:cNvPicPr>
              <a:picLocks noGrp="1" noRot="1" noChangeAspect="1" noMove="1" noResize="1" noEditPoints="1" noAdjustHandles="1" noChangeArrowheads="1" noChangeShapeType="1" noCrop="1"/>
            </p:cNvPicPr>
            <p:nvPr/>
          </p:nvPicPr>
          <p:blipFill>
            <a:blip r:embed="rId12"/>
            <a:stretch>
              <a:fillRect/>
            </a:stretch>
          </p:blipFill>
          <p:spPr>
            <a:xfrm>
              <a:off x="4440936" y="4029754"/>
              <a:ext cx="2099848" cy="1399898"/>
            </a:xfrm>
            <a:prstGeom prst="rect">
              <a:avLst/>
            </a:prstGeom>
          </p:spPr>
        </p:pic>
        <p:pic>
          <p:nvPicPr>
            <p:cNvPr id="15" name="Grafik 14" descr="Ein Bild, das Screenshot, Text, Farbigkeit, Diagramm enthält.&#10;&#10;KI-generierte Inhalte können fehlerhaft sein.">
              <a:extLst>
                <a:ext uri="{FF2B5EF4-FFF2-40B4-BE49-F238E27FC236}">
                  <a16:creationId xmlns:a16="http://schemas.microsoft.com/office/drawing/2014/main" id="{1207CBBF-17E1-1697-98F3-738C47F30476}"/>
                </a:ext>
              </a:extLst>
            </p:cNvPr>
            <p:cNvPicPr>
              <a:picLocks noGrp="1" noRot="1" noChangeAspect="1" noMove="1" noResize="1" noEditPoints="1" noAdjustHandles="1" noChangeArrowheads="1" noChangeShapeType="1" noCrop="1"/>
            </p:cNvPicPr>
            <p:nvPr/>
          </p:nvPicPr>
          <p:blipFill>
            <a:blip r:embed="rId13"/>
            <a:stretch>
              <a:fillRect/>
            </a:stretch>
          </p:blipFill>
          <p:spPr>
            <a:xfrm>
              <a:off x="6527483" y="5261214"/>
              <a:ext cx="2383395" cy="1424103"/>
            </a:xfrm>
            <a:prstGeom prst="rect">
              <a:avLst/>
            </a:prstGeom>
          </p:spPr>
        </p:pic>
      </p:grpSp>
    </p:spTree>
    <p:extLst>
      <p:ext uri="{BB962C8B-B14F-4D97-AF65-F5344CB8AC3E}">
        <p14:creationId xmlns:p14="http://schemas.microsoft.com/office/powerpoint/2010/main" val="38540059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6306</Words>
  <Application>Microsoft Macintosh PowerPoint</Application>
  <PresentationFormat>Breitbild</PresentationFormat>
  <Paragraphs>260</Paragraphs>
  <Slides>10</Slides>
  <Notes>8</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10</vt:i4>
      </vt:variant>
    </vt:vector>
  </HeadingPairs>
  <TitlesOfParts>
    <vt:vector size="16" baseType="lpstr">
      <vt:lpstr>Aptos</vt:lpstr>
      <vt:lpstr>Aptos Display</vt:lpstr>
      <vt:lpstr>Arial</vt:lpstr>
      <vt:lpstr>Cambria Math</vt:lpstr>
      <vt:lpstr>Times New Roman</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 oehler</dc:creator>
  <cp:lastModifiedBy>lorenz oehler</cp:lastModifiedBy>
  <cp:revision>10</cp:revision>
  <cp:lastPrinted>2026-01-24T20:00:57Z</cp:lastPrinted>
  <dcterms:created xsi:type="dcterms:W3CDTF">2026-01-23T14:46:44Z</dcterms:created>
  <dcterms:modified xsi:type="dcterms:W3CDTF">2026-01-26T20:01:37Z</dcterms:modified>
</cp:coreProperties>
</file>